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Lst>
  <p:notesMasterIdLst>
    <p:notesMasterId r:id="rId28"/>
  </p:notesMasterIdLst>
  <p:handoutMasterIdLst>
    <p:handoutMasterId r:id="rId29"/>
  </p:handoutMasterIdLst>
  <p:sldIdLst>
    <p:sldId id="294" r:id="rId2"/>
    <p:sldId id="299"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23" r:id="rId18"/>
    <p:sldId id="314" r:id="rId19"/>
    <p:sldId id="315" r:id="rId20"/>
    <p:sldId id="316" r:id="rId21"/>
    <p:sldId id="317" r:id="rId22"/>
    <p:sldId id="318" r:id="rId23"/>
    <p:sldId id="319" r:id="rId24"/>
    <p:sldId id="320" r:id="rId25"/>
    <p:sldId id="321" r:id="rId26"/>
    <p:sldId id="322" r:id="rId27"/>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Calibri" charset="0"/>
        <a:ea typeface="Geneva" charset="0"/>
        <a:cs typeface="Geneva" charset="0"/>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50504E"/>
    <a:srgbClr val="4E4E4E"/>
    <a:srgbClr val="404040"/>
    <a:srgbClr val="004C97"/>
    <a:srgbClr val="63666A"/>
    <a:srgbClr val="99D6EA"/>
    <a:srgbClr val="505050"/>
    <a:srgbClr val="A7A8AA"/>
    <a:srgbClr val="003087"/>
    <a:srgbClr val="0F2D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84" autoAdjust="0"/>
    <p:restoredTop sz="94660"/>
  </p:normalViewPr>
  <p:slideViewPr>
    <p:cSldViewPr snapToGrid="0" snapToObjects="1" showGuides="1">
      <p:cViewPr>
        <p:scale>
          <a:sx n="103" d="100"/>
          <a:sy n="103" d="100"/>
        </p:scale>
        <p:origin x="-3536" y="-1008"/>
      </p:cViewPr>
      <p:guideLst>
        <p:guide orient="horz" pos="4142"/>
        <p:guide orient="horz" pos="4027"/>
        <p:guide orient="horz" pos="1698"/>
        <p:guide orient="horz" pos="152"/>
        <p:guide orient="horz" pos="2790"/>
        <p:guide orient="horz" pos="604"/>
        <p:guide pos="5616"/>
        <p:guide pos="136"/>
        <p:guide pos="589"/>
        <p:guide pos="4453"/>
        <p:guide pos="5163"/>
        <p:guide pos="4632"/>
      </p:guideLst>
    </p:cSldViewPr>
  </p:slideViewPr>
  <p:notesTextViewPr>
    <p:cViewPr>
      <p:scale>
        <a:sx n="100" d="100"/>
        <a:sy n="100" d="100"/>
      </p:scale>
      <p:origin x="0" y="0"/>
    </p:cViewPr>
  </p:notesText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charset="0"/>
                <a:cs typeface="ＭＳ Ｐゴシック" charset="0"/>
              </a:defRPr>
            </a:lvl1pPr>
          </a:lstStyle>
          <a:p>
            <a:pPr>
              <a:defRPr/>
            </a:pPr>
            <a:fld id="{DBB872F3-6144-3148-BC13-C063BA20AE80}" type="datetimeFigureOut">
              <a:rPr lang="en-US"/>
              <a:pPr>
                <a:defRPr/>
              </a:pPr>
              <a:t>11/9/16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charset="0"/>
                <a:cs typeface="ＭＳ Ｐゴシック" charset="0"/>
              </a:defRPr>
            </a:lvl1pPr>
          </a:lstStyle>
          <a:p>
            <a:pPr>
              <a:defRPr/>
            </a:pPr>
            <a:fld id="{0ACDB0ED-0BEE-9846-B9EA-5C7BFF06289F}" type="slidenum">
              <a:rPr lang="en-US"/>
              <a:pPr>
                <a:defRPr/>
              </a:pPr>
              <a:t>‹#›</a:t>
            </a:fld>
            <a:endParaRPr lang="en-US"/>
          </a:p>
        </p:txBody>
      </p:sp>
    </p:spTree>
    <p:extLst>
      <p:ext uri="{BB962C8B-B14F-4D97-AF65-F5344CB8AC3E}">
        <p14:creationId xmlns:p14="http://schemas.microsoft.com/office/powerpoint/2010/main" val="1423164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charset="0"/>
                <a:cs typeface="ＭＳ Ｐゴシック" charset="0"/>
              </a:defRPr>
            </a:lvl1pPr>
          </a:lstStyle>
          <a:p>
            <a:pPr>
              <a:defRPr/>
            </a:pPr>
            <a:fld id="{531CFD29-8380-B24A-89EC-384D8B8A981B}" type="datetimeFigureOut">
              <a:rPr lang="en-US"/>
              <a:pPr>
                <a:defRPr/>
              </a:pPr>
              <a:t>11/9/16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charset="0"/>
                <a:cs typeface="ＭＳ Ｐゴシック" charset="0"/>
              </a:defRPr>
            </a:lvl1pPr>
          </a:lstStyle>
          <a:p>
            <a:pPr>
              <a:defRPr/>
            </a:pPr>
            <a:fld id="{CAD08E57-B576-F641-BEA6-C3D752DF7F66}" type="slidenum">
              <a:rPr lang="en-US"/>
              <a:pPr>
                <a:defRPr/>
              </a:pPr>
              <a:t>‹#›</a:t>
            </a:fld>
            <a:endParaRPr lang="en-US"/>
          </a:p>
        </p:txBody>
      </p:sp>
    </p:spTree>
    <p:extLst>
      <p:ext uri="{BB962C8B-B14F-4D97-AF65-F5344CB8AC3E}">
        <p14:creationId xmlns:p14="http://schemas.microsoft.com/office/powerpoint/2010/main" val="160064002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Helvetica"/>
        <a:ea typeface="Geneva"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2000" dirty="0" smtClean="0"/>
              <a:t>Astronomers have observed many galaxies and have measured</a:t>
            </a:r>
            <a:r>
              <a:rPr lang="en-US" sz="2000" baseline="0" dirty="0" smtClean="0"/>
              <a:t> the speed at which stars rotate around the center of the galaxy </a:t>
            </a:r>
          </a:p>
          <a:p>
            <a:pPr marL="228600" indent="-228600">
              <a:buAutoNum type="arabicPeriod"/>
            </a:pPr>
            <a:r>
              <a:rPr lang="en-US" sz="2000" baseline="0" dirty="0" smtClean="0"/>
              <a:t>The white line shows how speed varies as the distance from the center of the galaxy</a:t>
            </a:r>
          </a:p>
          <a:p>
            <a:pPr marL="228600" indent="-228600">
              <a:buAutoNum type="arabicPeriod"/>
            </a:pPr>
            <a:r>
              <a:rPr lang="en-US" sz="2000" baseline="0" dirty="0" smtClean="0"/>
              <a:t>The red line shows the calculation based on the force of gravity that holds the galaxy together and based on the mass of visible stars. </a:t>
            </a:r>
          </a:p>
          <a:p>
            <a:pPr marL="228600" indent="-228600">
              <a:buAutoNum type="arabicPeriod"/>
            </a:pPr>
            <a:r>
              <a:rPr lang="en-US" sz="2000" baseline="0" dirty="0" smtClean="0"/>
              <a:t>The two don</a:t>
            </a:r>
            <a:r>
              <a:rPr lang="fr-FR" sz="2000" baseline="0" dirty="0" smtClean="0"/>
              <a:t>’</a:t>
            </a:r>
            <a:r>
              <a:rPr lang="en-US" sz="2000" baseline="0" dirty="0" smtClean="0"/>
              <a:t>t match, in order for them to match there is a lot of mass that we can’t see, that</a:t>
            </a:r>
            <a:r>
              <a:rPr lang="fr-FR" sz="2000" baseline="0" dirty="0" smtClean="0"/>
              <a:t>’</a:t>
            </a:r>
            <a:r>
              <a:rPr lang="en-US" sz="2000" baseline="0" dirty="0" smtClean="0"/>
              <a:t>s dark matter. </a:t>
            </a:r>
          </a:p>
          <a:p>
            <a:pPr marL="228600" indent="-228600">
              <a:buAutoNum type="arabicPeriod"/>
            </a:pPr>
            <a:r>
              <a:rPr lang="en-US" sz="2000" baseline="0" dirty="0" smtClean="0"/>
              <a:t>The most promising possibility is that Dark matter is previously un observed type of particle that interacts weakly. The CMS experiment and others are searching for direct evidence of these type of particles.  </a:t>
            </a:r>
            <a:endParaRPr lang="en-US" sz="2000" dirty="0"/>
          </a:p>
        </p:txBody>
      </p:sp>
      <p:sp>
        <p:nvSpPr>
          <p:cNvPr id="4" name="Slide Number Placeholder 3"/>
          <p:cNvSpPr>
            <a:spLocks noGrp="1"/>
          </p:cNvSpPr>
          <p:nvPr>
            <p:ph type="sldNum" sz="quarter" idx="10"/>
          </p:nvPr>
        </p:nvSpPr>
        <p:spPr/>
        <p:txBody>
          <a:bodyPr/>
          <a:lstStyle/>
          <a:p>
            <a:fld id="{E276E612-9994-F54A-ABD6-BEBB05FE78F3}" type="slidenum">
              <a:rPr lang="en-US" smtClean="0"/>
              <a:t>3</a:t>
            </a:fld>
            <a:endParaRPr lang="en-US"/>
          </a:p>
        </p:txBody>
      </p:sp>
    </p:spTree>
    <p:extLst>
      <p:ext uri="{BB962C8B-B14F-4D97-AF65-F5344CB8AC3E}">
        <p14:creationId xmlns:p14="http://schemas.microsoft.com/office/powerpoint/2010/main" val="382070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Whether RDD would perform better?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Complex queries to filter and join </a:t>
            </a:r>
            <a:r>
              <a:rPr lang="en-US" sz="1200" dirty="0" err="1" smtClean="0"/>
              <a:t>DataFrames</a:t>
            </a:r>
            <a:r>
              <a:rPr lang="en-US" sz="1200" dirty="0" smtClean="0"/>
              <a:t> as needed, for example, for each event count how many </a:t>
            </a:r>
            <a:r>
              <a:rPr lang="en-US" sz="1200" dirty="0" err="1" smtClean="0"/>
              <a:t>muons</a:t>
            </a:r>
            <a:r>
              <a:rPr lang="en-US" sz="1200" dirty="0" smtClean="0"/>
              <a:t> are there per event, find the </a:t>
            </a:r>
            <a:r>
              <a:rPr lang="en-US" sz="1200" dirty="0" err="1" smtClean="0"/>
              <a:t>muon</a:t>
            </a:r>
            <a:r>
              <a:rPr lang="en-US" sz="1200" dirty="0" smtClean="0"/>
              <a:t> with maximum momentum, check 10 more fields and filter…</a:t>
            </a:r>
          </a:p>
          <a:p>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14</a:t>
            </a:fld>
            <a:endParaRPr lang="en-US"/>
          </a:p>
        </p:txBody>
      </p:sp>
    </p:spTree>
    <p:extLst>
      <p:ext uri="{BB962C8B-B14F-4D97-AF65-F5344CB8AC3E}">
        <p14:creationId xmlns:p14="http://schemas.microsoft.com/office/powerpoint/2010/main" val="3693571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numbers in the table don</a:t>
            </a:r>
            <a:r>
              <a:rPr lang="fr-FR" dirty="0" smtClean="0"/>
              <a:t>’</a:t>
            </a:r>
            <a:r>
              <a:rPr lang="en-US" dirty="0" smtClean="0"/>
              <a:t>t mean anything …</a:t>
            </a:r>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15</a:t>
            </a:fld>
            <a:endParaRPr lang="en-US"/>
          </a:p>
        </p:txBody>
      </p:sp>
    </p:spTree>
    <p:extLst>
      <p:ext uri="{BB962C8B-B14F-4D97-AF65-F5344CB8AC3E}">
        <p14:creationId xmlns:p14="http://schemas.microsoft.com/office/powerpoint/2010/main" val="37815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Transverse potential, it can be</a:t>
            </a:r>
            <a:r>
              <a:rPr lang="en-US" baseline="0" dirty="0" smtClean="0"/>
              <a:t> any property </a:t>
            </a:r>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18</a:t>
            </a:fld>
            <a:endParaRPr lang="en-US"/>
          </a:p>
        </p:txBody>
      </p:sp>
    </p:spTree>
    <p:extLst>
      <p:ext uri="{BB962C8B-B14F-4D97-AF65-F5344CB8AC3E}">
        <p14:creationId xmlns:p14="http://schemas.microsoft.com/office/powerpoint/2010/main" val="2929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smtClean="0">
                <a:solidFill>
                  <a:srgbClr val="000000"/>
                </a:solidFill>
              </a:rPr>
              <a:t>90 million, 180 million, 270 million and 360 million events in the </a:t>
            </a:r>
            <a:r>
              <a:rPr lang="en-US" dirty="0" smtClean="0"/>
              <a:t> </a:t>
            </a:r>
            <a:r>
              <a:rPr lang="en-US" dirty="0" smtClean="0">
                <a:solidFill>
                  <a:srgbClr val="000000"/>
                </a:solidFill>
              </a:rPr>
              <a:t>weak scaling study. </a:t>
            </a:r>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19</a:t>
            </a:fld>
            <a:endParaRPr lang="en-US"/>
          </a:p>
        </p:txBody>
      </p:sp>
    </p:spTree>
    <p:extLst>
      <p:ext uri="{BB962C8B-B14F-4D97-AF65-F5344CB8AC3E}">
        <p14:creationId xmlns:p14="http://schemas.microsoft.com/office/powerpoint/2010/main" val="2148974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Nearly all the time in this plot is to</a:t>
            </a:r>
            <a:r>
              <a:rPr lang="en-US" baseline="0" dirty="0" smtClean="0"/>
              <a:t> construct the </a:t>
            </a:r>
            <a:r>
              <a:rPr lang="en-US" baseline="0" dirty="0" err="1" smtClean="0"/>
              <a:t>DataFrame</a:t>
            </a:r>
            <a:r>
              <a:rPr lang="en-US" baseline="0" dirty="0" smtClean="0"/>
              <a:t> in the right form for the later processing </a:t>
            </a:r>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21</a:t>
            </a:fld>
            <a:endParaRPr lang="en-US"/>
          </a:p>
        </p:txBody>
      </p:sp>
    </p:spTree>
    <p:extLst>
      <p:ext uri="{BB962C8B-B14F-4D97-AF65-F5344CB8AC3E}">
        <p14:creationId xmlns:p14="http://schemas.microsoft.com/office/powerpoint/2010/main" val="414000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LHC is the highest energy particle collider in the world, located in Geneva, Switzerland.</a:t>
            </a:r>
            <a:r>
              <a:rPr lang="en-US" sz="1200"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beams of protons are brought to collision in four points around the almost 17 mile circumference ring.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4</a:t>
            </a:fld>
            <a:endParaRPr lang="en-US"/>
          </a:p>
        </p:txBody>
      </p:sp>
    </p:spTree>
    <p:extLst>
      <p:ext uri="{BB962C8B-B14F-4D97-AF65-F5344CB8AC3E}">
        <p14:creationId xmlns:p14="http://schemas.microsoft.com/office/powerpoint/2010/main" val="139844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CMS is a particle detector that is designed to see a wide range of particles and phenomena produced in high-energy collisions in the LHC. Like a cylindrical onion, different layers of detectors measure the different particles, and use this key data to build up a picture of events at the heart of the collision.</a:t>
            </a:r>
          </a:p>
          <a:p>
            <a:r>
              <a:rPr lang="en-US" sz="1200" kern="1200" dirty="0" smtClean="0">
                <a:solidFill>
                  <a:schemeClr val="tx1"/>
                </a:solidFill>
                <a:latin typeface="+mn-lt"/>
                <a:ea typeface="+mn-ea"/>
                <a:cs typeface="+mn-cs"/>
              </a:rPr>
              <a:t>Scientists then use this data to search for new phenomena that will help to answer questions such as: What is the Universe really made of and what forces act within it? And what gives everything substance? CMS will also measure the properties of previously discovered particles with unprecedented precision, and be on the lookout for completely new, unpredicted phenomena.</a:t>
            </a:r>
          </a:p>
          <a:p>
            <a:pPr marL="342900" indent="-342900">
              <a:buFont typeface="Wingdings" charset="2"/>
              <a:buChar char="Ø"/>
            </a:pPr>
            <a:r>
              <a:rPr lang="en-US" dirty="0" smtClean="0"/>
              <a:t>Took ~2000 scientists and engineers more than 20 years to design and build</a:t>
            </a:r>
          </a:p>
          <a:p>
            <a:pPr marL="342900" indent="-342900">
              <a:buFont typeface="Wingdings" charset="2"/>
              <a:buChar char="Ø"/>
            </a:pPr>
            <a:r>
              <a:rPr lang="en-US" dirty="0" smtClean="0"/>
              <a:t>Is 100 m underground at LHC</a:t>
            </a:r>
          </a:p>
          <a:p>
            <a:pPr marL="342900" indent="-342900">
              <a:buFont typeface="Wingdings" charset="2"/>
              <a:buChar char="Ø"/>
            </a:pPr>
            <a:r>
              <a:rPr lang="en-US" dirty="0" smtClean="0"/>
              <a:t>Weighs twice as much as the Eiffel Tower – about 14,000t</a:t>
            </a:r>
          </a:p>
          <a:p>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5</a:t>
            </a:fld>
            <a:endParaRPr lang="en-US"/>
          </a:p>
        </p:txBody>
      </p:sp>
    </p:spTree>
    <p:extLst>
      <p:ext uri="{BB962C8B-B14F-4D97-AF65-F5344CB8AC3E}">
        <p14:creationId xmlns:p14="http://schemas.microsoft.com/office/powerpoint/2010/main" val="4176675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Tracks that are inferred in the detector, and identified as different particles.</a:t>
            </a:r>
            <a:r>
              <a:rPr lang="en-US" b="1" baseline="0" dirty="0" smtClean="0"/>
              <a:t> Hard to find electrons shown as  light green  lines, red are </a:t>
            </a:r>
            <a:r>
              <a:rPr lang="en-US" b="1" baseline="0" dirty="0" err="1" smtClean="0"/>
              <a:t>muons</a:t>
            </a:r>
            <a:r>
              <a:rPr lang="en-US" b="1" baseline="0" dirty="0" smtClean="0"/>
              <a:t>.</a:t>
            </a:r>
            <a:endParaRPr lang="en-US" b="1" dirty="0" smtClean="0"/>
          </a:p>
          <a:p>
            <a:r>
              <a:rPr lang="en-US" dirty="0" smtClean="0">
                <a:cs typeface="Arial"/>
              </a:rPr>
              <a:t>One collision like this is called an </a:t>
            </a:r>
            <a:r>
              <a:rPr lang="en-US" i="1" dirty="0" smtClean="0">
                <a:cs typeface="Arial"/>
              </a:rPr>
              <a:t>event</a:t>
            </a:r>
            <a:r>
              <a:rPr lang="en-US" dirty="0" smtClean="0">
                <a:cs typeface="Arial"/>
              </a:rPr>
              <a:t>, and are used in the analysis step to search for new particles</a:t>
            </a:r>
          </a:p>
          <a:p>
            <a:r>
              <a:rPr lang="en-US" b="1"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6</a:t>
            </a:fld>
            <a:endParaRPr lang="en-US"/>
          </a:p>
        </p:txBody>
      </p:sp>
    </p:spTree>
    <p:extLst>
      <p:ext uri="{BB962C8B-B14F-4D97-AF65-F5344CB8AC3E}">
        <p14:creationId xmlns:p14="http://schemas.microsoft.com/office/powerpoint/2010/main" val="408583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a:t>
            </a:r>
            <a:r>
              <a:rPr lang="en-US" dirty="0" err="1" smtClean="0"/>
              <a:t>Muon</a:t>
            </a:r>
            <a:r>
              <a:rPr lang="en-US" dirty="0" smtClean="0"/>
              <a:t> and Electron, </a:t>
            </a:r>
            <a:r>
              <a:rPr lang="en-US" dirty="0" err="1" smtClean="0"/>
              <a:t>Muon</a:t>
            </a:r>
            <a:r>
              <a:rPr lang="en-US" baseline="0" dirty="0" smtClean="0"/>
              <a:t> makes it through to the outer part of the detector. Electron gets </a:t>
            </a:r>
            <a:r>
              <a:rPr lang="en-US" baseline="0" dirty="0" err="1" smtClean="0"/>
              <a:t>absrbed</a:t>
            </a:r>
            <a:r>
              <a:rPr lang="en-US" baseline="0" dirty="0" smtClean="0"/>
              <a:t> in the green portion. </a:t>
            </a:r>
          </a:p>
          <a:p>
            <a:r>
              <a:rPr lang="en-US" baseline="0" dirty="0" smtClean="0"/>
              <a:t>The amount of the curvature is direct measurement of the momentum. And along with the particle ID it tells how much energy this particle has.</a:t>
            </a:r>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7</a:t>
            </a:fld>
            <a:endParaRPr lang="en-US"/>
          </a:p>
        </p:txBody>
      </p:sp>
    </p:spTree>
    <p:extLst>
      <p:ext uri="{BB962C8B-B14F-4D97-AF65-F5344CB8AC3E}">
        <p14:creationId xmlns:p14="http://schemas.microsoft.com/office/powerpoint/2010/main" val="238183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defTabSz="457200" rtl="0" eaLnBrk="1" fontAlgn="auto" latinLnBrk="0" hangingPunct="1">
              <a:lnSpc>
                <a:spcPct val="100000"/>
              </a:lnSpc>
              <a:spcBef>
                <a:spcPts val="0"/>
              </a:spcBef>
              <a:spcAft>
                <a:spcPts val="0"/>
              </a:spcAft>
              <a:buClrTx/>
              <a:buSzTx/>
              <a:buFont typeface="Wingdings" charset="2"/>
              <a:buChar char="Ø"/>
              <a:tabLst/>
              <a:defRPr/>
            </a:pPr>
            <a:r>
              <a:rPr lang="en-US" dirty="0" smtClean="0"/>
              <a:t>You</a:t>
            </a:r>
            <a:r>
              <a:rPr lang="en-US" baseline="0" dirty="0" smtClean="0"/>
              <a:t> need prediction of what the unknown particle looks like and also the prediction of how the known physics look like. </a:t>
            </a:r>
          </a:p>
          <a:p>
            <a:pPr marL="342900" marR="0" indent="-342900" algn="l" defTabSz="457200" rtl="0" eaLnBrk="1" fontAlgn="auto" latinLnBrk="0" hangingPunct="1">
              <a:lnSpc>
                <a:spcPct val="100000"/>
              </a:lnSpc>
              <a:spcBef>
                <a:spcPts val="0"/>
              </a:spcBef>
              <a:spcAft>
                <a:spcPts val="0"/>
              </a:spcAft>
              <a:buClrTx/>
              <a:buSzTx/>
              <a:buFont typeface="Wingdings" charset="2"/>
              <a:buChar char="Ø"/>
              <a:tabLst/>
              <a:defRPr/>
            </a:pPr>
            <a:r>
              <a:rPr lang="en-US" dirty="0" smtClean="0"/>
              <a:t> Looking for a </a:t>
            </a:r>
            <a:r>
              <a:rPr lang="en-US" dirty="0" err="1" smtClean="0"/>
              <a:t>higgs</a:t>
            </a:r>
            <a:r>
              <a:rPr lang="en-US" dirty="0" smtClean="0"/>
              <a:t> boson, it can</a:t>
            </a:r>
            <a:r>
              <a:rPr lang="en-US" baseline="0" dirty="0" smtClean="0"/>
              <a:t> produce 2 </a:t>
            </a:r>
            <a:r>
              <a:rPr lang="en-US" baseline="0" dirty="0" err="1" smtClean="0"/>
              <a:t>electons</a:t>
            </a:r>
            <a:r>
              <a:rPr lang="en-US" baseline="0" dirty="0" smtClean="0"/>
              <a:t> and two </a:t>
            </a:r>
            <a:r>
              <a:rPr lang="en-US" baseline="0" dirty="0" err="1" smtClean="0"/>
              <a:t>muons</a:t>
            </a:r>
            <a:r>
              <a:rPr lang="en-US" baseline="0" dirty="0" smtClean="0"/>
              <a:t>. </a:t>
            </a:r>
          </a:p>
          <a:p>
            <a:pPr marL="342900" marR="0" indent="-342900" algn="l" defTabSz="457200" rtl="0" eaLnBrk="1" fontAlgn="auto" latinLnBrk="0" hangingPunct="1">
              <a:lnSpc>
                <a:spcPct val="100000"/>
              </a:lnSpc>
              <a:spcBef>
                <a:spcPts val="0"/>
              </a:spcBef>
              <a:spcAft>
                <a:spcPts val="0"/>
              </a:spcAft>
              <a:buClrTx/>
              <a:buSzTx/>
              <a:buFont typeface="Wingdings" charset="2"/>
              <a:buChar char="Ø"/>
              <a:tabLst/>
              <a:defRPr/>
            </a:pPr>
            <a:r>
              <a:rPr lang="en-US" baseline="0" dirty="0" smtClean="0"/>
              <a:t>We will look for events that has 2 electrons and 2 </a:t>
            </a:r>
            <a:r>
              <a:rPr lang="en-US" baseline="0" dirty="0" err="1" smtClean="0"/>
              <a:t>muons</a:t>
            </a:r>
            <a:r>
              <a:rPr lang="en-US" baseline="0" dirty="0" smtClean="0"/>
              <a:t>, that will be one cut/filter. </a:t>
            </a:r>
          </a:p>
          <a:p>
            <a:pPr marL="342900" indent="-342900">
              <a:buFont typeface="Wingdings" charset="2"/>
              <a:buChar char="Ø"/>
            </a:pPr>
            <a:r>
              <a:rPr lang="en-US" dirty="0" smtClean="0"/>
              <a:t>If you assume that those 4 particles came from 1 particle,</a:t>
            </a:r>
            <a:r>
              <a:rPr lang="en-US" baseline="0" dirty="0" smtClean="0"/>
              <a:t> than </a:t>
            </a:r>
            <a:r>
              <a:rPr lang="en-US" dirty="0" smtClean="0"/>
              <a:t>the mass of that particle can be inferred. </a:t>
            </a:r>
          </a:p>
          <a:p>
            <a:pPr marL="342900" indent="-342900">
              <a:buFont typeface="Wingdings" charset="2"/>
              <a:buChar char="Ø"/>
            </a:pPr>
            <a:r>
              <a:rPr lang="en-US" dirty="0" err="1" smtClean="0"/>
              <a:t>Whats</a:t>
            </a:r>
            <a:r>
              <a:rPr lang="en-US" dirty="0" smtClean="0"/>
              <a:t> shown on this plot</a:t>
            </a:r>
            <a:r>
              <a:rPr lang="en-US" baseline="0" dirty="0" smtClean="0"/>
              <a:t> is a prediction form known physics what we would expect to see, the blue and green are two different sources from the known physics. </a:t>
            </a:r>
            <a:endParaRPr lang="en-US" dirty="0" smtClean="0"/>
          </a:p>
          <a:p>
            <a:pPr marL="342900" indent="-342900">
              <a:buFont typeface="Wingdings" charset="2"/>
              <a:buChar char="Ø"/>
            </a:pPr>
            <a:r>
              <a:rPr lang="en-US" dirty="0" smtClean="0"/>
              <a:t>Points represent the observed data</a:t>
            </a:r>
          </a:p>
          <a:p>
            <a:pPr marL="342900" indent="-342900">
              <a:buFont typeface="Wingdings" charset="2"/>
              <a:buChar char="Ø"/>
            </a:pPr>
            <a:r>
              <a:rPr lang="en-US" dirty="0" smtClean="0"/>
              <a:t>Red line is the prediction what would a </a:t>
            </a:r>
            <a:r>
              <a:rPr lang="en-US" dirty="0" err="1" smtClean="0"/>
              <a:t>higgs</a:t>
            </a:r>
            <a:r>
              <a:rPr lang="en-US" dirty="0" smtClean="0"/>
              <a:t> boson with</a:t>
            </a:r>
            <a:r>
              <a:rPr lang="en-US" baseline="0" dirty="0" smtClean="0"/>
              <a:t> that particular mass looks like. That in combination with </a:t>
            </a:r>
            <a:r>
              <a:rPr lang="en-US" baseline="0" dirty="0" err="1" smtClean="0"/>
              <a:t>te</a:t>
            </a:r>
            <a:r>
              <a:rPr lang="en-US" baseline="0" dirty="0" smtClean="0"/>
              <a:t> background matches with the observed data. </a:t>
            </a:r>
            <a:endParaRPr lang="en-US" dirty="0" smtClean="0"/>
          </a:p>
          <a:p>
            <a:pPr marL="342900" indent="-342900">
              <a:buFont typeface="Wingdings" charset="2"/>
              <a:buChar char="Ø"/>
            </a:pPr>
            <a:r>
              <a:rPr lang="en-US" dirty="0" smtClean="0"/>
              <a:t>To find new particles … restate</a:t>
            </a:r>
            <a:r>
              <a:rPr lang="en-US" baseline="0" dirty="0" smtClean="0"/>
              <a:t> first point. </a:t>
            </a:r>
          </a:p>
          <a:p>
            <a:pPr marL="342900" indent="-342900">
              <a:buFont typeface="Wingdings" charset="2"/>
              <a:buChar char="Ø"/>
            </a:pPr>
            <a:r>
              <a:rPr lang="en-US" dirty="0" smtClean="0"/>
              <a:t>Look for cuts</a:t>
            </a:r>
            <a:r>
              <a:rPr lang="en-US" baseline="0" dirty="0" smtClean="0"/>
              <a:t> to squish the </a:t>
            </a:r>
            <a:r>
              <a:rPr lang="en-US" dirty="0" smtClean="0"/>
              <a:t>background</a:t>
            </a:r>
            <a:r>
              <a:rPr lang="en-US" baseline="0" dirty="0" smtClean="0"/>
              <a:t> without squishing the signal. </a:t>
            </a:r>
          </a:p>
          <a:p>
            <a:pPr marL="342900" indent="-342900">
              <a:buFont typeface="Wingdings" charset="2"/>
              <a:buChar char="Ø"/>
            </a:pPr>
            <a:r>
              <a:rPr lang="en-US" baseline="0" dirty="0" smtClean="0"/>
              <a:t>Why you need big data =&gt; you need a lot of simulated events to be certain of the shape. </a:t>
            </a:r>
            <a:r>
              <a:rPr lang="en-US" dirty="0" smtClean="0"/>
              <a:t> </a:t>
            </a:r>
          </a:p>
          <a:p>
            <a:pPr marL="342900" indent="-342900">
              <a:buFont typeface="Wingdings" charset="2"/>
              <a:buChar char="Ø"/>
            </a:pPr>
            <a:endParaRPr lang="en-US" dirty="0" smtClean="0"/>
          </a:p>
          <a:p>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8</a:t>
            </a:fld>
            <a:endParaRPr lang="en-US"/>
          </a:p>
        </p:txBody>
      </p:sp>
    </p:spTree>
    <p:extLst>
      <p:ext uri="{BB962C8B-B14F-4D97-AF65-F5344CB8AC3E}">
        <p14:creationId xmlns:p14="http://schemas.microsoft.com/office/powerpoint/2010/main" val="288074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2400" dirty="0" smtClean="0">
                <a:cs typeface="Arial"/>
              </a:rPr>
              <a:t>Apply cuts on each particle in an event, e.g. find one particle per event with maximum momentum and then filter all the events with </a:t>
            </a:r>
            <a:r>
              <a:rPr lang="en-US" sz="2400" dirty="0" smtClean="0">
                <a:solidFill>
                  <a:schemeClr val="accent4"/>
                </a:solidFill>
                <a:cs typeface="Arial"/>
              </a:rPr>
              <a:t>particle flow MET greater than a certain value </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1200" dirty="0" smtClean="0">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2400" dirty="0" smtClean="0">
              <a:cs typeface="Arial"/>
            </a:endParaRPr>
          </a:p>
        </p:txBody>
      </p:sp>
      <p:sp>
        <p:nvSpPr>
          <p:cNvPr id="4" name="Slide Number Placeholder 3"/>
          <p:cNvSpPr>
            <a:spLocks noGrp="1"/>
          </p:cNvSpPr>
          <p:nvPr>
            <p:ph type="sldNum" sz="quarter" idx="10"/>
          </p:nvPr>
        </p:nvSpPr>
        <p:spPr/>
        <p:txBody>
          <a:bodyPr/>
          <a:lstStyle/>
          <a:p>
            <a:fld id="{E276E612-9994-F54A-ABD6-BEBB05FE78F3}" type="slidenum">
              <a:rPr lang="en-US" smtClean="0"/>
              <a:t>9</a:t>
            </a:fld>
            <a:endParaRPr lang="en-US"/>
          </a:p>
        </p:txBody>
      </p:sp>
    </p:spTree>
    <p:extLst>
      <p:ext uri="{BB962C8B-B14F-4D97-AF65-F5344CB8AC3E}">
        <p14:creationId xmlns:p14="http://schemas.microsoft.com/office/powerpoint/2010/main" val="409876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11</a:t>
            </a:fld>
            <a:endParaRPr lang="en-US"/>
          </a:p>
        </p:txBody>
      </p:sp>
    </p:spTree>
    <p:extLst>
      <p:ext uri="{BB962C8B-B14F-4D97-AF65-F5344CB8AC3E}">
        <p14:creationId xmlns:p14="http://schemas.microsoft.com/office/powerpoint/2010/main" val="1172025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3135313">
              <a:buFont typeface="Wingdings" charset="2"/>
              <a:buNone/>
            </a:pPr>
            <a:endParaRPr lang="en-US" sz="1200" dirty="0" smtClean="0"/>
          </a:p>
          <a:p>
            <a:pPr marL="342900" marR="0" indent="-342900" algn="l" defTabSz="3135313" rtl="0" eaLnBrk="1" fontAlgn="auto" latinLnBrk="0" hangingPunct="1">
              <a:lnSpc>
                <a:spcPct val="100000"/>
              </a:lnSpc>
              <a:spcBef>
                <a:spcPts val="0"/>
              </a:spcBef>
              <a:spcAft>
                <a:spcPts val="0"/>
              </a:spcAft>
              <a:buClrTx/>
              <a:buSzTx/>
              <a:buFont typeface="Wingdings" charset="2"/>
              <a:buChar char="Ø"/>
              <a:tabLst/>
              <a:defRPr/>
            </a:pPr>
            <a:r>
              <a:rPr lang="en-US" sz="1200" dirty="0" smtClean="0"/>
              <a:t>For example, one HDF5 group per particle type (Tau, electron, </a:t>
            </a:r>
            <a:r>
              <a:rPr lang="en-US" sz="1200" dirty="0" err="1" smtClean="0"/>
              <a:t>Muon</a:t>
            </a:r>
            <a:r>
              <a:rPr lang="en-US" sz="1200" dirty="0" smtClean="0"/>
              <a:t>) and one HDF5 dataset per particle property in each group e.g. momentum, trajectory </a:t>
            </a:r>
          </a:p>
          <a:p>
            <a:pPr marL="342900" marR="0" indent="-342900" algn="l" defTabSz="3135313" rtl="0" eaLnBrk="1" fontAlgn="auto" latinLnBrk="0" hangingPunct="1">
              <a:lnSpc>
                <a:spcPct val="100000"/>
              </a:lnSpc>
              <a:spcBef>
                <a:spcPts val="0"/>
              </a:spcBef>
              <a:spcAft>
                <a:spcPts val="0"/>
              </a:spcAft>
              <a:buClrTx/>
              <a:buSzTx/>
              <a:buFont typeface="Wingdings" charset="2"/>
              <a:buChar char="Ø"/>
              <a:tabLst/>
              <a:defRPr/>
            </a:pPr>
            <a:endParaRPr lang="en-US" sz="1200" dirty="0" smtClean="0"/>
          </a:p>
          <a:p>
            <a:pPr marL="342900" indent="-342900" defTabSz="3135313">
              <a:buFont typeface="Wingdings" charset="2"/>
              <a:buChar char="Ø"/>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E276E612-9994-F54A-ABD6-BEBB05FE78F3}" type="slidenum">
              <a:rPr lang="en-US" smtClean="0"/>
              <a:t>12</a:t>
            </a:fld>
            <a:endParaRPr lang="en-US"/>
          </a:p>
        </p:txBody>
      </p:sp>
    </p:spTree>
    <p:extLst>
      <p:ext uri="{BB962C8B-B14F-4D97-AF65-F5344CB8AC3E}">
        <p14:creationId xmlns:p14="http://schemas.microsoft.com/office/powerpoint/2010/main" val="4167481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4" y="4963772"/>
            <a:ext cx="8499231"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smtClean="0"/>
              <a:t>Click to edit Master text styles</a:t>
            </a:r>
          </a:p>
        </p:txBody>
      </p:sp>
      <p:sp>
        <p:nvSpPr>
          <p:cNvPr id="8" name="Rectangle 7"/>
          <p:cNvSpPr/>
          <p:nvPr userDrawn="1"/>
        </p:nvSpPr>
        <p:spPr>
          <a:xfrm>
            <a:off x="-17762" y="-1"/>
            <a:ext cx="918972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951841"/>
            <a:ext cx="8499232"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smtClean="0"/>
              <a:t>Click to edit Master text styles</a:t>
            </a:r>
          </a:p>
        </p:txBody>
      </p:sp>
      <p:pic>
        <p:nvPicPr>
          <p:cNvPr id="13" name="Picture 12" descr="14-0218-16D.lr.jpg"/>
          <p:cNvPicPr>
            <a:picLocks noChangeAspect="1"/>
          </p:cNvPicPr>
          <p:nvPr userDrawn="1"/>
        </p:nvPicPr>
        <p:blipFill rotWithShape="1">
          <a:blip r:embed="rId2">
            <a:extLst>
              <a:ext uri="{28A0092B-C50C-407E-A947-70E740481C1C}">
                <a14:useLocalDpi xmlns:a14="http://schemas.microsoft.com/office/drawing/2010/main" val="0"/>
              </a:ext>
            </a:extLst>
          </a:blip>
          <a:srcRect t="25816" b="25769"/>
          <a:stretch/>
        </p:blipFill>
        <p:spPr>
          <a:xfrm>
            <a:off x="-17762" y="817011"/>
            <a:ext cx="9189720" cy="2966102"/>
          </a:xfrm>
          <a:prstGeom prst="rect">
            <a:avLst/>
          </a:prstGeom>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1" y="249843"/>
            <a:ext cx="9010786" cy="301891"/>
          </a:xfrm>
          <a:prstGeom prst="rect">
            <a:avLst/>
          </a:prstGeom>
        </p:spPr>
      </p:pic>
    </p:spTree>
    <p:extLst>
      <p:ext uri="{BB962C8B-B14F-4D97-AF65-F5344CB8AC3E}">
        <p14:creationId xmlns:p14="http://schemas.microsoft.com/office/powerpoint/2010/main" val="429344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0036"/>
          </a:xfrm>
          <a:prstGeom prst="rect">
            <a:avLst/>
          </a:prstGeom>
        </p:spPr>
        <p:txBody>
          <a:bodyPr/>
          <a:lstStyle/>
          <a:p>
            <a:r>
              <a:rPr lang="en-US" smtClean="0"/>
              <a:t>Click to edit Master title style</a:t>
            </a:r>
            <a:endParaRPr lang="en-US"/>
          </a:p>
        </p:txBody>
      </p:sp>
      <p:sp>
        <p:nvSpPr>
          <p:cNvPr id="10" name="Text Placeholder 9"/>
          <p:cNvSpPr>
            <a:spLocks noGrp="1"/>
          </p:cNvSpPr>
          <p:nvPr>
            <p:ph type="body" sz="quarter" idx="10" hasCustomPrompt="1"/>
          </p:nvPr>
        </p:nvSpPr>
        <p:spPr>
          <a:xfrm>
            <a:off x="457200" y="1155700"/>
            <a:ext cx="2946400" cy="4953000"/>
          </a:xfrm>
          <a:prstGeom prst="rect">
            <a:avLst/>
          </a:prstGeom>
        </p:spPr>
        <p:txBody>
          <a:bodyPr/>
          <a:lstStyle>
            <a:lvl1pPr>
              <a:defRPr sz="2400"/>
            </a:lvl1pPr>
          </a:lstStyle>
          <a:p>
            <a:pPr lvl="0"/>
            <a:r>
              <a:rPr lang="en-US" dirty="0" smtClean="0"/>
              <a:t>Click to edit text</a:t>
            </a:r>
            <a:endParaRPr lang="en-US" dirty="0"/>
          </a:p>
        </p:txBody>
      </p:sp>
      <p:sp>
        <p:nvSpPr>
          <p:cNvPr id="4" name="Picture Placeholder 3"/>
          <p:cNvSpPr>
            <a:spLocks noGrp="1"/>
          </p:cNvSpPr>
          <p:nvPr>
            <p:ph type="pic" sz="quarter" idx="11"/>
          </p:nvPr>
        </p:nvSpPr>
        <p:spPr>
          <a:xfrm>
            <a:off x="3517900" y="1155700"/>
            <a:ext cx="5168900" cy="4953000"/>
          </a:xfrm>
          <a:prstGeom prst="rect">
            <a:avLst/>
          </a:prstGeom>
        </p:spPr>
        <p:txBody>
          <a:bodyPr/>
          <a:lstStyle/>
          <a:p>
            <a:endParaRPr lang="en-US"/>
          </a:p>
        </p:txBody>
      </p:sp>
    </p:spTree>
    <p:extLst>
      <p:ext uri="{BB962C8B-B14F-4D97-AF65-F5344CB8AC3E}">
        <p14:creationId xmlns:p14="http://schemas.microsoft.com/office/powerpoint/2010/main" val="3681384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 Col with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0036"/>
          </a:xfrm>
          <a:prstGeom prst="rect">
            <a:avLst/>
          </a:prstGeom>
        </p:spPr>
        <p:txBody>
          <a:bodyPr/>
          <a:lstStyle/>
          <a:p>
            <a:r>
              <a:rPr lang="en-US" dirty="0" smtClean="0"/>
              <a:t>Click to edit Master title style</a:t>
            </a:r>
            <a:endParaRPr lang="en-US" dirty="0"/>
          </a:p>
        </p:txBody>
      </p:sp>
      <p:sp>
        <p:nvSpPr>
          <p:cNvPr id="8" name="Text Placeholder 7"/>
          <p:cNvSpPr>
            <a:spLocks noGrp="1"/>
          </p:cNvSpPr>
          <p:nvPr>
            <p:ph type="body" sz="quarter" idx="14" hasCustomPrompt="1"/>
          </p:nvPr>
        </p:nvSpPr>
        <p:spPr>
          <a:xfrm>
            <a:off x="457200" y="4189413"/>
            <a:ext cx="2387599" cy="1881187"/>
          </a:xfrm>
          <a:prstGeom prst="rect">
            <a:avLst/>
          </a:prstGeom>
        </p:spPr>
        <p:txBody>
          <a:bodyPr anchor="t">
            <a:normAutofit/>
          </a:bodyPr>
          <a:lstStyle>
            <a:lvl1pPr>
              <a:defRPr sz="2000"/>
            </a:lvl1pPr>
          </a:lstStyle>
          <a:p>
            <a:pPr lvl="0"/>
            <a:r>
              <a:rPr lang="en-US" dirty="0" smtClean="0"/>
              <a:t>Click to edit text</a:t>
            </a:r>
          </a:p>
        </p:txBody>
      </p:sp>
      <p:sp>
        <p:nvSpPr>
          <p:cNvPr id="15" name="Picture Placeholder 14"/>
          <p:cNvSpPr>
            <a:spLocks noGrp="1"/>
          </p:cNvSpPr>
          <p:nvPr>
            <p:ph type="pic" sz="quarter" idx="15"/>
          </p:nvPr>
        </p:nvSpPr>
        <p:spPr>
          <a:xfrm>
            <a:off x="457200" y="1193800"/>
            <a:ext cx="2387600" cy="2895600"/>
          </a:xfrm>
          <a:prstGeom prst="rect">
            <a:avLst/>
          </a:prstGeom>
        </p:spPr>
        <p:txBody>
          <a:bodyPr/>
          <a:lstStyle/>
          <a:p>
            <a:endParaRPr lang="en-US"/>
          </a:p>
        </p:txBody>
      </p:sp>
      <p:sp>
        <p:nvSpPr>
          <p:cNvPr id="16" name="Text Placeholder 7"/>
          <p:cNvSpPr>
            <a:spLocks noGrp="1"/>
          </p:cNvSpPr>
          <p:nvPr>
            <p:ph type="body" sz="quarter" idx="16" hasCustomPrompt="1"/>
          </p:nvPr>
        </p:nvSpPr>
        <p:spPr>
          <a:xfrm>
            <a:off x="3390900" y="4189413"/>
            <a:ext cx="2387599" cy="1881187"/>
          </a:xfrm>
          <a:prstGeom prst="rect">
            <a:avLst/>
          </a:prstGeom>
        </p:spPr>
        <p:txBody>
          <a:bodyPr anchor="t">
            <a:normAutofit/>
          </a:bodyPr>
          <a:lstStyle>
            <a:lvl1pPr>
              <a:defRPr sz="2000"/>
            </a:lvl1pPr>
          </a:lstStyle>
          <a:p>
            <a:pPr lvl="0"/>
            <a:r>
              <a:rPr lang="en-US" dirty="0" smtClean="0"/>
              <a:t>Click to edit text</a:t>
            </a:r>
          </a:p>
        </p:txBody>
      </p:sp>
      <p:sp>
        <p:nvSpPr>
          <p:cNvPr id="17" name="Picture Placeholder 14"/>
          <p:cNvSpPr>
            <a:spLocks noGrp="1"/>
          </p:cNvSpPr>
          <p:nvPr>
            <p:ph type="pic" sz="quarter" idx="17"/>
          </p:nvPr>
        </p:nvSpPr>
        <p:spPr>
          <a:xfrm>
            <a:off x="3390900" y="1193800"/>
            <a:ext cx="2387600" cy="2895600"/>
          </a:xfrm>
          <a:prstGeom prst="rect">
            <a:avLst/>
          </a:prstGeom>
        </p:spPr>
        <p:txBody>
          <a:bodyPr/>
          <a:lstStyle/>
          <a:p>
            <a:endParaRPr lang="en-US"/>
          </a:p>
        </p:txBody>
      </p:sp>
      <p:sp>
        <p:nvSpPr>
          <p:cNvPr id="18" name="Text Placeholder 7"/>
          <p:cNvSpPr>
            <a:spLocks noGrp="1"/>
          </p:cNvSpPr>
          <p:nvPr>
            <p:ph type="body" sz="quarter" idx="18" hasCustomPrompt="1"/>
          </p:nvPr>
        </p:nvSpPr>
        <p:spPr>
          <a:xfrm>
            <a:off x="6299200" y="4189413"/>
            <a:ext cx="2387599" cy="1881187"/>
          </a:xfrm>
          <a:prstGeom prst="rect">
            <a:avLst/>
          </a:prstGeom>
        </p:spPr>
        <p:txBody>
          <a:bodyPr anchor="t">
            <a:normAutofit/>
          </a:bodyPr>
          <a:lstStyle>
            <a:lvl1pPr>
              <a:defRPr sz="2000"/>
            </a:lvl1pPr>
          </a:lstStyle>
          <a:p>
            <a:pPr lvl="0"/>
            <a:r>
              <a:rPr lang="en-US" dirty="0" smtClean="0"/>
              <a:t>Click to edit text</a:t>
            </a:r>
          </a:p>
        </p:txBody>
      </p:sp>
      <p:sp>
        <p:nvSpPr>
          <p:cNvPr id="19" name="Picture Placeholder 14"/>
          <p:cNvSpPr>
            <a:spLocks noGrp="1"/>
          </p:cNvSpPr>
          <p:nvPr>
            <p:ph type="pic" sz="quarter" idx="19"/>
          </p:nvPr>
        </p:nvSpPr>
        <p:spPr>
          <a:xfrm>
            <a:off x="6299200" y="1193800"/>
            <a:ext cx="2387600" cy="2895600"/>
          </a:xfrm>
          <a:prstGeom prst="rect">
            <a:avLst/>
          </a:prstGeom>
        </p:spPr>
        <p:txBody>
          <a:bodyPr/>
          <a:lstStyle/>
          <a:p>
            <a:endParaRPr lang="en-US"/>
          </a:p>
        </p:txBody>
      </p:sp>
    </p:spTree>
    <p:extLst>
      <p:ext uri="{BB962C8B-B14F-4D97-AF65-F5344CB8AC3E}">
        <p14:creationId xmlns:p14="http://schemas.microsoft.com/office/powerpoint/2010/main" val="1325890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Bottom: Title &amp;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28600" y="971550"/>
            <a:ext cx="8672513" cy="5059363"/>
          </a:xfrm>
          <a:prstGeom prst="rect">
            <a:avLst/>
          </a:prstGeom>
        </p:spPr>
        <p:txBody>
          <a:bodyPr lIns="0" tIns="0" rIns="0" bIns="0"/>
          <a:lstStyle>
            <a:lvl1pPr>
              <a:defRPr sz="2400">
                <a:solidFill>
                  <a:srgbClr val="505050"/>
                </a:solidFill>
              </a:defRPr>
            </a:lvl1pPr>
            <a:lvl2pPr>
              <a:defRPr sz="2200">
                <a:solidFill>
                  <a:srgbClr val="505050"/>
                </a:solidFill>
              </a:defRPr>
            </a:lvl2pPr>
            <a:lvl3pPr>
              <a:defRPr sz="2000">
                <a:solidFill>
                  <a:srgbClr val="505050"/>
                </a:solidFill>
              </a:defRPr>
            </a:lvl3pPr>
            <a:lvl4pPr>
              <a:defRPr sz="1800">
                <a:solidFill>
                  <a:srgbClr val="505050"/>
                </a:solidFill>
              </a:defRPr>
            </a:lvl4pPr>
            <a:lvl5pPr marL="2057400" indent="-228600">
              <a:buFont typeface="Arial"/>
              <a:buChar char="•"/>
              <a:defRPr sz="1800">
                <a:solidFill>
                  <a:srgbClr val="50505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title"/>
          </p:nvPr>
        </p:nvSpPr>
        <p:spPr>
          <a:xfrm>
            <a:off x="228600" y="251752"/>
            <a:ext cx="8686800" cy="427877"/>
          </a:xfrm>
          <a:prstGeom prst="rect">
            <a:avLst/>
          </a:prstGeom>
        </p:spPr>
        <p:txBody>
          <a:bodyPr lIns="0" tIns="0" rIns="0" bIns="0" anchor="b" anchorCtr="0"/>
          <a:lstStyle>
            <a:lvl1pPr>
              <a:defRPr sz="2800">
                <a:solidFill>
                  <a:srgbClr val="004C97"/>
                </a:solidFill>
              </a:defRPr>
            </a:lvl1pPr>
          </a:lstStyle>
          <a:p>
            <a:r>
              <a:rPr lang="en-US" smtClean="0"/>
              <a:t>Click to edit Master title style</a:t>
            </a:r>
            <a:endParaRPr lang="en-US" dirty="0"/>
          </a:p>
        </p:txBody>
      </p:sp>
      <p:sp>
        <p:nvSpPr>
          <p:cNvPr id="8" name="Date Placeholder 3"/>
          <p:cNvSpPr>
            <a:spLocks noGrp="1"/>
          </p:cNvSpPr>
          <p:nvPr>
            <p:ph type="dt" sz="half" idx="2"/>
          </p:nvPr>
        </p:nvSpPr>
        <p:spPr>
          <a:xfrm>
            <a:off x="736827" y="6504213"/>
            <a:ext cx="675368"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57ADAB69-348E-2C41-AF41-E98D046040A4}" type="datetime1">
              <a:rPr lang="en-US" smtClean="0"/>
              <a:t>11/9/16</a:t>
            </a:fld>
            <a:endParaRPr lang="en-US" dirty="0"/>
          </a:p>
        </p:txBody>
      </p:sp>
      <p:sp>
        <p:nvSpPr>
          <p:cNvPr id="9" name="Footer Placeholder 4"/>
          <p:cNvSpPr>
            <a:spLocks noGrp="1"/>
          </p:cNvSpPr>
          <p:nvPr>
            <p:ph type="ftr" sz="quarter" idx="3"/>
          </p:nvPr>
        </p:nvSpPr>
        <p:spPr>
          <a:xfrm>
            <a:off x="1530603" y="6504213"/>
            <a:ext cx="6262118"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smtClean="0"/>
              <a:t>Presenter | Presentation Title or Meeting Title</a:t>
            </a:r>
            <a:endParaRPr lang="en-US" b="1" dirty="0"/>
          </a:p>
        </p:txBody>
      </p:sp>
      <p:sp>
        <p:nvSpPr>
          <p:cNvPr id="10" name="Slide Number Placeholder 5"/>
          <p:cNvSpPr>
            <a:spLocks noGrp="1"/>
          </p:cNvSpPr>
          <p:nvPr>
            <p:ph type="sldNum" sz="quarter" idx="4"/>
          </p:nvPr>
        </p:nvSpPr>
        <p:spPr>
          <a:xfrm>
            <a:off x="222250" y="6504213"/>
            <a:ext cx="414338"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Tree>
    <p:extLst>
      <p:ext uri="{BB962C8B-B14F-4D97-AF65-F5344CB8AC3E}">
        <p14:creationId xmlns:p14="http://schemas.microsoft.com/office/powerpoint/2010/main" val="3439226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go Bottom: Comparison">
    <p:spTree>
      <p:nvGrpSpPr>
        <p:cNvPr id="1" name=""/>
        <p:cNvGrpSpPr/>
        <p:nvPr/>
      </p:nvGrpSpPr>
      <p:grpSpPr>
        <a:xfrm>
          <a:off x="0" y="0"/>
          <a:ext cx="0" cy="0"/>
          <a:chOff x="0" y="0"/>
          <a:chExt cx="0" cy="0"/>
        </a:xfrm>
      </p:grpSpPr>
      <p:sp>
        <p:nvSpPr>
          <p:cNvPr id="7" name="Content Placeholder 2"/>
          <p:cNvSpPr>
            <a:spLocks noGrp="1"/>
          </p:cNvSpPr>
          <p:nvPr>
            <p:ph sz="half" idx="13"/>
          </p:nvPr>
        </p:nvSpPr>
        <p:spPr>
          <a:xfrm>
            <a:off x="228601" y="971550"/>
            <a:ext cx="4206240" cy="3633788"/>
          </a:xfrm>
          <a:prstGeom prst="rect">
            <a:avLst/>
          </a:prstGeom>
        </p:spPr>
        <p:txBody>
          <a:bodyPr lIns="0" tIns="0" rIns="0" bIns="0"/>
          <a:lstStyle>
            <a:lvl1pPr>
              <a:defRPr sz="2400">
                <a:solidFill>
                  <a:srgbClr val="505050"/>
                </a:solidFill>
              </a:defRPr>
            </a:lvl1pPr>
            <a:lvl2pPr>
              <a:defRPr sz="2200">
                <a:solidFill>
                  <a:srgbClr val="505050"/>
                </a:solidFill>
              </a:defRPr>
            </a:lvl2pPr>
            <a:lvl3pPr>
              <a:defRPr sz="2000">
                <a:solidFill>
                  <a:srgbClr val="505050"/>
                </a:solidFill>
              </a:defRPr>
            </a:lvl3pPr>
            <a:lvl4pPr>
              <a:defRPr sz="1800">
                <a:solidFill>
                  <a:srgbClr val="505050"/>
                </a:solidFill>
              </a:defRPr>
            </a:lvl4pPr>
            <a:lvl5pPr marL="2057400" indent="-228600">
              <a:buFont typeface="Arial"/>
              <a:buChar char="•"/>
              <a:defRPr sz="1800">
                <a:solidFill>
                  <a:srgbClr val="50505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5"/>
          </p:nvPr>
        </p:nvSpPr>
        <p:spPr>
          <a:xfrm>
            <a:off x="4692452" y="971550"/>
            <a:ext cx="4215383" cy="3633788"/>
          </a:xfrm>
          <a:prstGeom prst="rect">
            <a:avLst/>
          </a:prstGeom>
        </p:spPr>
        <p:txBody>
          <a:bodyPr lIns="0" tIns="0" rIns="0" bIns="0"/>
          <a:lstStyle>
            <a:lvl1pPr>
              <a:defRPr sz="2400">
                <a:solidFill>
                  <a:srgbClr val="505050"/>
                </a:solidFill>
              </a:defRPr>
            </a:lvl1pPr>
            <a:lvl2pPr>
              <a:defRPr sz="2200">
                <a:solidFill>
                  <a:srgbClr val="505050"/>
                </a:solidFill>
              </a:defRPr>
            </a:lvl2pPr>
            <a:lvl3pPr>
              <a:defRPr sz="2000">
                <a:solidFill>
                  <a:srgbClr val="505050"/>
                </a:solidFill>
              </a:defRPr>
            </a:lvl3pPr>
            <a:lvl4pPr>
              <a:defRPr sz="1800">
                <a:solidFill>
                  <a:srgbClr val="505050"/>
                </a:solidFill>
              </a:defRPr>
            </a:lvl4pPr>
            <a:lvl5pPr marL="2057400" indent="-228600">
              <a:buFont typeface="Arial"/>
              <a:buChar char="•"/>
              <a:defRPr sz="1800">
                <a:solidFill>
                  <a:srgbClr val="50505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half" idx="16"/>
          </p:nvPr>
        </p:nvSpPr>
        <p:spPr>
          <a:xfrm>
            <a:off x="229365" y="4765101"/>
            <a:ext cx="4205476" cy="1265812"/>
          </a:xfrm>
          <a:prstGeom prst="rect">
            <a:avLst/>
          </a:prstGeom>
        </p:spPr>
        <p:txBody>
          <a:bodyPr lIns="0" tIns="0" rIns="0" bIns="0"/>
          <a:lstStyle>
            <a:lvl1pPr marL="0" indent="0">
              <a:buNone/>
              <a:defRPr sz="16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19"/>
          </p:nvPr>
        </p:nvSpPr>
        <p:spPr>
          <a:xfrm>
            <a:off x="4692450" y="4765101"/>
            <a:ext cx="4206239" cy="1265812"/>
          </a:xfrm>
          <a:prstGeom prst="rect">
            <a:avLst/>
          </a:prstGeom>
        </p:spPr>
        <p:txBody>
          <a:bodyPr lIns="0" tIns="0" rIns="0" bIns="0"/>
          <a:lstStyle>
            <a:lvl1pPr marL="0" indent="0">
              <a:buNone/>
              <a:defRPr sz="16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Date Placeholder 3"/>
          <p:cNvSpPr>
            <a:spLocks noGrp="1"/>
          </p:cNvSpPr>
          <p:nvPr>
            <p:ph type="dt" sz="half" idx="2"/>
          </p:nvPr>
        </p:nvSpPr>
        <p:spPr>
          <a:xfrm>
            <a:off x="736827" y="6504213"/>
            <a:ext cx="675368"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B099EE7B-C01A-E94A-AA76-2F04CF97FC05}" type="datetime1">
              <a:rPr lang="en-US" smtClean="0"/>
              <a:t>11/9/16</a:t>
            </a:fld>
            <a:endParaRPr lang="en-US" dirty="0"/>
          </a:p>
        </p:txBody>
      </p:sp>
      <p:sp>
        <p:nvSpPr>
          <p:cNvPr id="12" name="Footer Placeholder 4"/>
          <p:cNvSpPr>
            <a:spLocks noGrp="1"/>
          </p:cNvSpPr>
          <p:nvPr>
            <p:ph type="ftr" sz="quarter" idx="3"/>
          </p:nvPr>
        </p:nvSpPr>
        <p:spPr>
          <a:xfrm>
            <a:off x="1530602" y="6504213"/>
            <a:ext cx="6262118"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smtClean="0"/>
              <a:t>Presenter | Presentation Title or Meeting Title</a:t>
            </a:r>
            <a:endParaRPr lang="en-US" b="1" dirty="0"/>
          </a:p>
        </p:txBody>
      </p:sp>
      <p:sp>
        <p:nvSpPr>
          <p:cNvPr id="13" name="Slide Number Placeholder 5"/>
          <p:cNvSpPr>
            <a:spLocks noGrp="1"/>
          </p:cNvSpPr>
          <p:nvPr>
            <p:ph type="sldNum" sz="quarter" idx="4"/>
          </p:nvPr>
        </p:nvSpPr>
        <p:spPr>
          <a:xfrm>
            <a:off x="222250" y="6504213"/>
            <a:ext cx="414338"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4" name="Title 1"/>
          <p:cNvSpPr>
            <a:spLocks noGrp="1"/>
          </p:cNvSpPr>
          <p:nvPr>
            <p:ph type="title"/>
          </p:nvPr>
        </p:nvSpPr>
        <p:spPr>
          <a:xfrm>
            <a:off x="228600" y="251752"/>
            <a:ext cx="8686800" cy="427877"/>
          </a:xfrm>
          <a:prstGeom prst="rect">
            <a:avLst/>
          </a:prstGeom>
        </p:spPr>
        <p:txBody>
          <a:bodyPr lIns="0" tIns="0" rIns="0" bIns="0" anchor="b" anchorCtr="0"/>
          <a:lstStyle>
            <a:lvl1pPr>
              <a:defRPr sz="2800">
                <a:solidFill>
                  <a:srgbClr val="004C97"/>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139580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Bottom: Content &amp;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28600" y="958849"/>
            <a:ext cx="3027894" cy="5022676"/>
          </a:xfrm>
          <a:prstGeom prst="rect">
            <a:avLst/>
          </a:prstGeom>
        </p:spPr>
        <p:txBody>
          <a:bodyPr lIns="0" tIns="0" rIns="0" bIns="0"/>
          <a:lstStyle>
            <a:lvl1pPr marL="0" indent="0">
              <a:buNone/>
              <a:defRPr sz="16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2"/>
          <p:cNvSpPr>
            <a:spLocks noGrp="1"/>
          </p:cNvSpPr>
          <p:nvPr>
            <p:ph sz="half" idx="15"/>
          </p:nvPr>
        </p:nvSpPr>
        <p:spPr>
          <a:xfrm>
            <a:off x="3542712" y="958850"/>
            <a:ext cx="5347605" cy="5022675"/>
          </a:xfrm>
          <a:prstGeom prst="rect">
            <a:avLst/>
          </a:prstGeom>
        </p:spPr>
        <p:txBody>
          <a:bodyPr lIns="0" tIns="0" rIns="0" bIns="0"/>
          <a:lstStyle>
            <a:lvl1pPr>
              <a:defRPr sz="2400">
                <a:solidFill>
                  <a:srgbClr val="505050"/>
                </a:solidFill>
              </a:defRPr>
            </a:lvl1pPr>
            <a:lvl2pPr>
              <a:defRPr sz="2200">
                <a:solidFill>
                  <a:srgbClr val="505050"/>
                </a:solidFill>
              </a:defRPr>
            </a:lvl2pPr>
            <a:lvl3pPr>
              <a:defRPr sz="2000">
                <a:solidFill>
                  <a:srgbClr val="505050"/>
                </a:solidFill>
              </a:defRPr>
            </a:lvl3pPr>
            <a:lvl4pPr>
              <a:defRPr sz="1800">
                <a:solidFill>
                  <a:srgbClr val="505050"/>
                </a:solidFill>
              </a:defRPr>
            </a:lvl4pPr>
            <a:lvl5pPr marL="2057400" indent="-228600">
              <a:buFont typeface="Arial"/>
              <a:buChar char="•"/>
              <a:defRPr sz="1800">
                <a:solidFill>
                  <a:srgbClr val="50505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6"/>
          </p:nvPr>
        </p:nvSpPr>
        <p:spPr>
          <a:xfrm>
            <a:off x="736827" y="6504213"/>
            <a:ext cx="675368" cy="241300"/>
          </a:xfrm>
        </p:spPr>
        <p:txBody>
          <a:bodyPr/>
          <a:lstStyle>
            <a:lvl1pPr>
              <a:defRPr sz="1200" smtClean="0"/>
            </a:lvl1pPr>
          </a:lstStyle>
          <a:p>
            <a:pPr>
              <a:defRPr/>
            </a:pPr>
            <a:fld id="{09EA2773-F02A-CC43-B1C5-479A1F34EDA7}" type="datetime1">
              <a:rPr lang="en-US" smtClean="0"/>
              <a:t>11/9/16</a:t>
            </a:fld>
            <a:endParaRPr lang="en-US" dirty="0"/>
          </a:p>
        </p:txBody>
      </p:sp>
      <p:sp>
        <p:nvSpPr>
          <p:cNvPr id="6" name="Footer Placeholder 4"/>
          <p:cNvSpPr>
            <a:spLocks noGrp="1"/>
          </p:cNvSpPr>
          <p:nvPr>
            <p:ph type="ftr" sz="quarter" idx="17"/>
          </p:nvPr>
        </p:nvSpPr>
        <p:spPr>
          <a:xfrm>
            <a:off x="1530601" y="6504213"/>
            <a:ext cx="6262119" cy="250031"/>
          </a:xfrm>
        </p:spPr>
        <p:txBody>
          <a:bodyPr/>
          <a:lstStyle>
            <a:lvl1pPr>
              <a:defRPr sz="1200" dirty="0" smtClean="0"/>
            </a:lvl1pPr>
          </a:lstStyle>
          <a:p>
            <a:pPr>
              <a:defRPr/>
            </a:pPr>
            <a:r>
              <a:rPr lang="en-US" dirty="0" smtClean="0"/>
              <a:t>Presenter | Presentation Title or Meeting Title</a:t>
            </a:r>
            <a:endParaRPr lang="en-US" b="1" dirty="0"/>
          </a:p>
        </p:txBody>
      </p:sp>
      <p:sp>
        <p:nvSpPr>
          <p:cNvPr id="7" name="Slide Number Placeholder 5"/>
          <p:cNvSpPr>
            <a:spLocks noGrp="1"/>
          </p:cNvSpPr>
          <p:nvPr>
            <p:ph type="sldNum" sz="quarter" idx="18"/>
          </p:nvPr>
        </p:nvSpPr>
        <p:spPr/>
        <p:txBody>
          <a:bodyPr/>
          <a:lstStyle>
            <a:lvl1pPr>
              <a:defRPr sz="1200" smtClean="0"/>
            </a:lvl1pPr>
          </a:lstStyle>
          <a:p>
            <a:pPr>
              <a:defRPr/>
            </a:pPr>
            <a:fld id="{979A04A2-726F-2143-A443-7788AF27176E}" type="slidenum">
              <a:rPr lang="en-US"/>
              <a:pPr>
                <a:defRPr/>
              </a:pPr>
              <a:t>‹#›</a:t>
            </a:fld>
            <a:endParaRPr lang="en-US" dirty="0"/>
          </a:p>
        </p:txBody>
      </p:sp>
      <p:sp>
        <p:nvSpPr>
          <p:cNvPr id="12" name="Title 1"/>
          <p:cNvSpPr>
            <a:spLocks noGrp="1"/>
          </p:cNvSpPr>
          <p:nvPr>
            <p:ph type="title"/>
          </p:nvPr>
        </p:nvSpPr>
        <p:spPr>
          <a:xfrm>
            <a:off x="228600" y="254026"/>
            <a:ext cx="8686800" cy="427877"/>
          </a:xfrm>
          <a:prstGeom prst="rect">
            <a:avLst/>
          </a:prstGeom>
        </p:spPr>
        <p:txBody>
          <a:bodyPr lIns="0" tIns="0" rIns="0" bIns="0" anchor="b" anchorCtr="0"/>
          <a:lstStyle>
            <a:lvl1pPr>
              <a:defRPr sz="2800">
                <a:solidFill>
                  <a:srgbClr val="004C97"/>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1183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Bottom: Picture &amp; Caption">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224073" y="971550"/>
            <a:ext cx="8686800" cy="3726717"/>
          </a:xfrm>
          <a:prstGeom prst="rect">
            <a:avLst/>
          </a:prstGeom>
        </p:spPr>
        <p:txBody>
          <a:bodyPr lIns="0" tIns="0" rIns="0" bIns="0" rtlCol="0">
            <a:normAutofit/>
          </a:bodyPr>
          <a:lstStyle>
            <a:lvl1pPr marL="0" indent="0">
              <a:buNone/>
              <a:defRPr sz="1600">
                <a:solidFill>
                  <a:srgbClr val="50505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smtClean="0"/>
          </a:p>
        </p:txBody>
      </p:sp>
      <p:sp>
        <p:nvSpPr>
          <p:cNvPr id="10" name="Text Placeholder 3"/>
          <p:cNvSpPr>
            <a:spLocks noGrp="1"/>
          </p:cNvSpPr>
          <p:nvPr>
            <p:ph type="body" sz="half" idx="2"/>
          </p:nvPr>
        </p:nvSpPr>
        <p:spPr>
          <a:xfrm>
            <a:off x="224073" y="4943005"/>
            <a:ext cx="8686800" cy="1091259"/>
          </a:xfrm>
          <a:prstGeom prst="rect">
            <a:avLst/>
          </a:prstGeom>
        </p:spPr>
        <p:txBody>
          <a:bodyPr lIns="0" tIns="0" rIns="0" bIns="0"/>
          <a:lstStyle>
            <a:lvl1pPr marL="0" indent="0">
              <a:buNone/>
              <a:defRPr sz="16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3"/>
          <p:cNvSpPr>
            <a:spLocks noGrp="1"/>
          </p:cNvSpPr>
          <p:nvPr>
            <p:ph type="dt" sz="half" idx="14"/>
          </p:nvPr>
        </p:nvSpPr>
        <p:spPr>
          <a:xfrm>
            <a:off x="736827" y="6504213"/>
            <a:ext cx="675368"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8FEA58B7-095F-6844-8E3C-8A1DDD22BF89}" type="datetime1">
              <a:rPr lang="en-US" smtClean="0"/>
              <a:t>11/9/16</a:t>
            </a:fld>
            <a:endParaRPr lang="en-US" dirty="0"/>
          </a:p>
        </p:txBody>
      </p:sp>
      <p:sp>
        <p:nvSpPr>
          <p:cNvPr id="9" name="Footer Placeholder 4"/>
          <p:cNvSpPr>
            <a:spLocks noGrp="1"/>
          </p:cNvSpPr>
          <p:nvPr>
            <p:ph type="ftr" sz="quarter" idx="3"/>
          </p:nvPr>
        </p:nvSpPr>
        <p:spPr>
          <a:xfrm>
            <a:off x="1530603" y="6504213"/>
            <a:ext cx="6251958"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smtClean="0"/>
              <a:t>Presenter | Presentation Title or Meeting Title</a:t>
            </a:r>
            <a:endParaRPr lang="en-US" b="1" dirty="0"/>
          </a:p>
        </p:txBody>
      </p:sp>
      <p:sp>
        <p:nvSpPr>
          <p:cNvPr id="11" name="Slide Number Placeholder 5"/>
          <p:cNvSpPr>
            <a:spLocks noGrp="1"/>
          </p:cNvSpPr>
          <p:nvPr>
            <p:ph type="sldNum" sz="quarter" idx="4"/>
          </p:nvPr>
        </p:nvSpPr>
        <p:spPr>
          <a:xfrm>
            <a:off x="222250" y="6504213"/>
            <a:ext cx="414338"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2" name="Title 1"/>
          <p:cNvSpPr>
            <a:spLocks noGrp="1"/>
          </p:cNvSpPr>
          <p:nvPr>
            <p:ph type="title"/>
          </p:nvPr>
        </p:nvSpPr>
        <p:spPr>
          <a:xfrm>
            <a:off x="228600" y="251752"/>
            <a:ext cx="8686800" cy="427877"/>
          </a:xfrm>
          <a:prstGeom prst="rect">
            <a:avLst/>
          </a:prstGeom>
        </p:spPr>
        <p:txBody>
          <a:bodyPr lIns="0" tIns="0" rIns="0" bIns="0" anchor="b" anchorCtr="0"/>
          <a:lstStyle>
            <a:lvl1pPr>
              <a:defRPr sz="2800">
                <a:solidFill>
                  <a:srgbClr val="004C97"/>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81191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36827" y="6504213"/>
            <a:ext cx="675368" cy="241300"/>
          </a:xfrm>
        </p:spPr>
        <p:txBody>
          <a:bodyPr/>
          <a:lstStyle/>
          <a:p>
            <a:pPr>
              <a:defRPr/>
            </a:pPr>
            <a:fld id="{3C7E1B65-1920-CF40-87B8-818D6517E0EA}" type="datetime1">
              <a:rPr lang="en-US" smtClean="0"/>
              <a:t>11/9/16</a:t>
            </a:fld>
            <a:endParaRPr lang="en-US" dirty="0"/>
          </a:p>
        </p:txBody>
      </p:sp>
      <p:sp>
        <p:nvSpPr>
          <p:cNvPr id="4" name="Footer Placeholder 3"/>
          <p:cNvSpPr>
            <a:spLocks noGrp="1"/>
          </p:cNvSpPr>
          <p:nvPr>
            <p:ph type="ftr" sz="quarter" idx="11"/>
          </p:nvPr>
        </p:nvSpPr>
        <p:spPr>
          <a:xfrm>
            <a:off x="1530602" y="6504213"/>
            <a:ext cx="6260399" cy="242873"/>
          </a:xfrm>
        </p:spPr>
        <p:txBody>
          <a:bodyPr/>
          <a:lstStyle/>
          <a:p>
            <a:pPr>
              <a:defRPr/>
            </a:pPr>
            <a:r>
              <a:rPr lang="en-US" dirty="0" smtClean="0"/>
              <a:t>Presenter | Presentation Title or Meeting Title</a:t>
            </a:r>
            <a:endParaRPr lang="en-US" b="1" dirty="0"/>
          </a:p>
        </p:txBody>
      </p:sp>
      <p:sp>
        <p:nvSpPr>
          <p:cNvPr id="5" name="Slide Number Placeholder 4"/>
          <p:cNvSpPr>
            <a:spLocks noGrp="1"/>
          </p:cNvSpPr>
          <p:nvPr>
            <p:ph type="sldNum" sz="quarter" idx="12"/>
          </p:nvPr>
        </p:nvSpPr>
        <p:spPr/>
        <p:txBody>
          <a:bodyPr/>
          <a:lstStyle/>
          <a:p>
            <a:pPr>
              <a:defRPr/>
            </a:pPr>
            <a:fld id="{148C009B-CB69-E04A-B9B3-34B26D69E9CF}" type="slidenum">
              <a:rPr lang="en-US" smtClean="0"/>
              <a:pPr>
                <a:defRPr/>
              </a:pPr>
              <a:t>‹#›</a:t>
            </a:fld>
            <a:endParaRPr lang="en-US" dirty="0"/>
          </a:p>
        </p:txBody>
      </p:sp>
      <p:sp>
        <p:nvSpPr>
          <p:cNvPr id="7" name="Picture Placeholder 6"/>
          <p:cNvSpPr>
            <a:spLocks noGrp="1"/>
          </p:cNvSpPr>
          <p:nvPr>
            <p:ph type="pic" sz="quarter" idx="13"/>
          </p:nvPr>
        </p:nvSpPr>
        <p:spPr>
          <a:xfrm>
            <a:off x="222250" y="254000"/>
            <a:ext cx="8675688" cy="5802923"/>
          </a:xfrm>
          <a:prstGeom prst="rect">
            <a:avLst/>
          </a:prstGeom>
        </p:spPr>
        <p:txBody>
          <a:bodyPr vert="horz"/>
          <a:lstStyle>
            <a:lvl1pPr>
              <a:defRPr>
                <a:solidFill>
                  <a:srgbClr val="505050"/>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2882221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 Bottom: Extra Logo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D38FDACF-6E1B-814B-BDB6-B66F2ED862D6}" type="datetime1">
              <a:rPr lang="en-US" smtClean="0"/>
              <a:t>11/9/16</a:t>
            </a:fld>
            <a:endParaRPr lang="en-US" dirty="0"/>
          </a:p>
        </p:txBody>
      </p:sp>
      <p:sp>
        <p:nvSpPr>
          <p:cNvPr id="4" name="Footer Placeholder 3"/>
          <p:cNvSpPr>
            <a:spLocks noGrp="1"/>
          </p:cNvSpPr>
          <p:nvPr>
            <p:ph type="ftr" sz="quarter" idx="11"/>
          </p:nvPr>
        </p:nvSpPr>
        <p:spPr>
          <a:xfrm>
            <a:off x="1530603" y="6504213"/>
            <a:ext cx="6272278" cy="242873"/>
          </a:xfrm>
        </p:spPr>
        <p:txBody>
          <a:bodyPr/>
          <a:lstStyle/>
          <a:p>
            <a:pPr>
              <a:defRPr/>
            </a:pPr>
            <a:r>
              <a:rPr lang="en-US" dirty="0" smtClean="0"/>
              <a:t>Presenter | Presentation Title or Meeting Title</a:t>
            </a:r>
            <a:endParaRPr lang="en-US" b="1" dirty="0"/>
          </a:p>
        </p:txBody>
      </p:sp>
      <p:sp>
        <p:nvSpPr>
          <p:cNvPr id="5" name="Slide Number Placeholder 4"/>
          <p:cNvSpPr>
            <a:spLocks noGrp="1"/>
          </p:cNvSpPr>
          <p:nvPr>
            <p:ph type="sldNum" sz="quarter" idx="12"/>
          </p:nvPr>
        </p:nvSpPr>
        <p:spPr/>
        <p:txBody>
          <a:bodyPr/>
          <a:lstStyle/>
          <a:p>
            <a:pPr>
              <a:defRPr/>
            </a:pPr>
            <a:fld id="{148C009B-CB69-E04A-B9B3-34B26D69E9CF}" type="slidenum">
              <a:rPr lang="en-US" smtClean="0"/>
              <a:pPr>
                <a:defRPr/>
              </a:pPr>
              <a:t>‹#›</a:t>
            </a:fld>
            <a:endParaRPr lang="en-US" dirty="0"/>
          </a:p>
        </p:txBody>
      </p:sp>
      <p:sp>
        <p:nvSpPr>
          <p:cNvPr id="11" name="Title 1"/>
          <p:cNvSpPr>
            <a:spLocks noGrp="1"/>
          </p:cNvSpPr>
          <p:nvPr>
            <p:ph type="title"/>
          </p:nvPr>
        </p:nvSpPr>
        <p:spPr>
          <a:xfrm>
            <a:off x="228600" y="251752"/>
            <a:ext cx="8686800" cy="427877"/>
          </a:xfrm>
          <a:prstGeom prst="rect">
            <a:avLst/>
          </a:prstGeom>
        </p:spPr>
        <p:txBody>
          <a:bodyPr lIns="0" tIns="0" rIns="0" bIns="0" anchor="b" anchorCtr="0"/>
          <a:lstStyle>
            <a:lvl1pPr>
              <a:defRPr sz="2800">
                <a:solidFill>
                  <a:srgbClr val="004C97"/>
                </a:solidFill>
              </a:defRPr>
            </a:lvl1pPr>
          </a:lstStyle>
          <a:p>
            <a:r>
              <a:rPr lang="en-US" smtClean="0"/>
              <a:t>Click to edit Master title style</a:t>
            </a:r>
            <a:endParaRPr lang="en-US" dirty="0"/>
          </a:p>
        </p:txBody>
      </p:sp>
      <p:sp>
        <p:nvSpPr>
          <p:cNvPr id="24" name="Picture Placeholder 14"/>
          <p:cNvSpPr>
            <a:spLocks noGrp="1"/>
          </p:cNvSpPr>
          <p:nvPr>
            <p:ph type="pic" sz="quarter" idx="19"/>
          </p:nvPr>
        </p:nvSpPr>
        <p:spPr>
          <a:xfrm>
            <a:off x="205694" y="271556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25" name="Picture Placeholder 14"/>
          <p:cNvSpPr>
            <a:spLocks noGrp="1"/>
          </p:cNvSpPr>
          <p:nvPr>
            <p:ph type="pic" sz="quarter" idx="20"/>
          </p:nvPr>
        </p:nvSpPr>
        <p:spPr>
          <a:xfrm>
            <a:off x="1979425" y="271556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26" name="Picture Placeholder 14"/>
          <p:cNvSpPr>
            <a:spLocks noGrp="1"/>
          </p:cNvSpPr>
          <p:nvPr>
            <p:ph type="pic" sz="quarter" idx="21"/>
          </p:nvPr>
        </p:nvSpPr>
        <p:spPr>
          <a:xfrm>
            <a:off x="3753205" y="271556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27" name="Picture Placeholder 14"/>
          <p:cNvSpPr>
            <a:spLocks noGrp="1"/>
          </p:cNvSpPr>
          <p:nvPr>
            <p:ph type="pic" sz="quarter" idx="22"/>
          </p:nvPr>
        </p:nvSpPr>
        <p:spPr>
          <a:xfrm>
            <a:off x="5534456" y="271556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28" name="Picture Placeholder 14"/>
          <p:cNvSpPr>
            <a:spLocks noGrp="1"/>
          </p:cNvSpPr>
          <p:nvPr>
            <p:ph type="pic" sz="quarter" idx="23"/>
          </p:nvPr>
        </p:nvSpPr>
        <p:spPr>
          <a:xfrm>
            <a:off x="7300765" y="271556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29" name="Picture Placeholder 14"/>
          <p:cNvSpPr>
            <a:spLocks noGrp="1"/>
          </p:cNvSpPr>
          <p:nvPr>
            <p:ph type="pic" sz="quarter" idx="14"/>
          </p:nvPr>
        </p:nvSpPr>
        <p:spPr>
          <a:xfrm>
            <a:off x="205694" y="972176"/>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30" name="Picture Placeholder 14"/>
          <p:cNvSpPr>
            <a:spLocks noGrp="1"/>
          </p:cNvSpPr>
          <p:nvPr>
            <p:ph type="pic" sz="quarter" idx="15"/>
          </p:nvPr>
        </p:nvSpPr>
        <p:spPr>
          <a:xfrm>
            <a:off x="1979425" y="972176"/>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31" name="Picture Placeholder 14"/>
          <p:cNvSpPr>
            <a:spLocks noGrp="1"/>
          </p:cNvSpPr>
          <p:nvPr>
            <p:ph type="pic" sz="quarter" idx="16"/>
          </p:nvPr>
        </p:nvSpPr>
        <p:spPr>
          <a:xfrm>
            <a:off x="3753205" y="972176"/>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32" name="Picture Placeholder 14"/>
          <p:cNvSpPr>
            <a:spLocks noGrp="1"/>
          </p:cNvSpPr>
          <p:nvPr>
            <p:ph type="pic" sz="quarter" idx="17"/>
          </p:nvPr>
        </p:nvSpPr>
        <p:spPr>
          <a:xfrm>
            <a:off x="5534456" y="972176"/>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33" name="Picture Placeholder 14"/>
          <p:cNvSpPr>
            <a:spLocks noGrp="1"/>
          </p:cNvSpPr>
          <p:nvPr>
            <p:ph type="pic" sz="quarter" idx="18"/>
          </p:nvPr>
        </p:nvSpPr>
        <p:spPr>
          <a:xfrm>
            <a:off x="7300765" y="972176"/>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34" name="Picture Placeholder 14"/>
          <p:cNvSpPr>
            <a:spLocks noGrp="1"/>
          </p:cNvSpPr>
          <p:nvPr>
            <p:ph type="pic" sz="quarter" idx="24"/>
          </p:nvPr>
        </p:nvSpPr>
        <p:spPr>
          <a:xfrm>
            <a:off x="205694" y="444880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35" name="Picture Placeholder 14"/>
          <p:cNvSpPr>
            <a:spLocks noGrp="1"/>
          </p:cNvSpPr>
          <p:nvPr>
            <p:ph type="pic" sz="quarter" idx="25"/>
          </p:nvPr>
        </p:nvSpPr>
        <p:spPr>
          <a:xfrm>
            <a:off x="1979425" y="444880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36" name="Picture Placeholder 14"/>
          <p:cNvSpPr>
            <a:spLocks noGrp="1"/>
          </p:cNvSpPr>
          <p:nvPr>
            <p:ph type="pic" sz="quarter" idx="26"/>
          </p:nvPr>
        </p:nvSpPr>
        <p:spPr>
          <a:xfrm>
            <a:off x="3753205" y="444880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37" name="Picture Placeholder 14"/>
          <p:cNvSpPr>
            <a:spLocks noGrp="1"/>
          </p:cNvSpPr>
          <p:nvPr>
            <p:ph type="pic" sz="quarter" idx="27"/>
          </p:nvPr>
        </p:nvSpPr>
        <p:spPr>
          <a:xfrm>
            <a:off x="5534456" y="444880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
        <p:nvSpPr>
          <p:cNvPr id="38" name="Picture Placeholder 14"/>
          <p:cNvSpPr>
            <a:spLocks noGrp="1"/>
          </p:cNvSpPr>
          <p:nvPr>
            <p:ph type="pic" sz="quarter" idx="28"/>
          </p:nvPr>
        </p:nvSpPr>
        <p:spPr>
          <a:xfrm>
            <a:off x="7300765" y="4448801"/>
            <a:ext cx="1600200" cy="1600200"/>
          </a:xfrm>
          <a:prstGeom prst="rect">
            <a:avLst/>
          </a:prstGeom>
        </p:spPr>
        <p:txBody>
          <a:bodyPr vert="horz"/>
          <a:lstStyle>
            <a:lvl1pPr marL="0" indent="0">
              <a:buFontTx/>
              <a:buNone/>
              <a:defRPr sz="1400">
                <a:solidFill>
                  <a:srgbClr val="505050"/>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830161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0036"/>
          </a:xfrm>
          <a:prstGeom prst="rect">
            <a:avLst/>
          </a:prstGeom>
        </p:spPr>
        <p:txBody>
          <a:bodyPr/>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1166813"/>
            <a:ext cx="8229600" cy="4197782"/>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0191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ar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0036"/>
          </a:xfrm>
          <a:prstGeom prst="rect">
            <a:avLst/>
          </a:prstGeom>
        </p:spPr>
        <p:txBody>
          <a:bodyPr/>
          <a:lstStyle/>
          <a:p>
            <a:r>
              <a:rPr lang="en-US" smtClean="0"/>
              <a:t>Click to edit Master title style</a:t>
            </a:r>
            <a:endParaRPr lang="en-US"/>
          </a:p>
        </p:txBody>
      </p:sp>
      <p:sp>
        <p:nvSpPr>
          <p:cNvPr id="10" name="Text Placeholder 9"/>
          <p:cNvSpPr>
            <a:spLocks noGrp="1"/>
          </p:cNvSpPr>
          <p:nvPr>
            <p:ph type="body" sz="quarter" idx="10" hasCustomPrompt="1"/>
          </p:nvPr>
        </p:nvSpPr>
        <p:spPr>
          <a:xfrm>
            <a:off x="457200" y="1155700"/>
            <a:ext cx="8229600" cy="977900"/>
          </a:xfrm>
          <a:prstGeom prst="rect">
            <a:avLst/>
          </a:prstGeom>
        </p:spPr>
        <p:txBody>
          <a:bodyPr>
            <a:normAutofit/>
          </a:bodyPr>
          <a:lstStyle>
            <a:lvl1pPr>
              <a:defRPr sz="2400"/>
            </a:lvl1pPr>
          </a:lstStyle>
          <a:p>
            <a:pPr lvl="0"/>
            <a:r>
              <a:rPr lang="en-US" dirty="0" smtClean="0"/>
              <a:t>Click to edit text</a:t>
            </a:r>
          </a:p>
        </p:txBody>
      </p:sp>
      <p:sp>
        <p:nvSpPr>
          <p:cNvPr id="13" name="Chart Placeholder 12"/>
          <p:cNvSpPr>
            <a:spLocks noGrp="1"/>
          </p:cNvSpPr>
          <p:nvPr>
            <p:ph type="chart" sz="quarter" idx="11"/>
          </p:nvPr>
        </p:nvSpPr>
        <p:spPr>
          <a:xfrm>
            <a:off x="457200" y="2235200"/>
            <a:ext cx="8229600" cy="3873500"/>
          </a:xfrm>
          <a:prstGeom prst="rect">
            <a:avLst/>
          </a:prstGeom>
        </p:spPr>
        <p:txBody>
          <a:bodyPr/>
          <a:lstStyle/>
          <a:p>
            <a:endParaRPr lang="en-US"/>
          </a:p>
        </p:txBody>
      </p:sp>
    </p:spTree>
    <p:extLst>
      <p:ext uri="{BB962C8B-B14F-4D97-AF65-F5344CB8AC3E}">
        <p14:creationId xmlns:p14="http://schemas.microsoft.com/office/powerpoint/2010/main" val="723859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736827" y="6504213"/>
            <a:ext cx="675368"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E2EF4938-6162-EE4E-9ED3-73016E21644A}" type="datetime1">
              <a:rPr lang="en-US" smtClean="0"/>
              <a:t>11/9/16</a:t>
            </a:fld>
            <a:endParaRPr lang="en-US" dirty="0"/>
          </a:p>
        </p:txBody>
      </p:sp>
      <p:sp>
        <p:nvSpPr>
          <p:cNvPr id="15" name="Footer Placeholder 4"/>
          <p:cNvSpPr>
            <a:spLocks noGrp="1"/>
          </p:cNvSpPr>
          <p:nvPr>
            <p:ph type="ftr" sz="quarter" idx="3"/>
          </p:nvPr>
        </p:nvSpPr>
        <p:spPr>
          <a:xfrm>
            <a:off x="1530602" y="6504213"/>
            <a:ext cx="6260399"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smtClean="0"/>
              <a:t>Presenter | Presentation Title or Meeting Title</a:t>
            </a:r>
            <a:endParaRPr lang="en-US" b="1" dirty="0"/>
          </a:p>
        </p:txBody>
      </p:sp>
      <p:sp>
        <p:nvSpPr>
          <p:cNvPr id="16" name="Slide Number Placeholder 5"/>
          <p:cNvSpPr>
            <a:spLocks noGrp="1"/>
          </p:cNvSpPr>
          <p:nvPr>
            <p:ph type="sldNum" sz="quarter" idx="4"/>
          </p:nvPr>
        </p:nvSpPr>
        <p:spPr>
          <a:xfrm>
            <a:off x="222250" y="6504213"/>
            <a:ext cx="414338"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20" name="Date Placeholder 3"/>
          <p:cNvSpPr txBox="1">
            <a:spLocks/>
          </p:cNvSpPr>
          <p:nvPr/>
        </p:nvSpPr>
        <p:spPr>
          <a:xfrm>
            <a:off x="6450013" y="4477484"/>
            <a:ext cx="1076325" cy="241300"/>
          </a:xfrm>
          <a:prstGeom prst="rect">
            <a:avLst/>
          </a:prstGeom>
        </p:spPr>
        <p:txBody>
          <a:bodyPr/>
          <a:lstStyle>
            <a:defPPr>
              <a:defRPr lang="en-US"/>
            </a:defPPr>
            <a:lvl1pPr algn="l" defTabSz="457200" rtl="0" fontAlgn="base">
              <a:spcBef>
                <a:spcPct val="0"/>
              </a:spcBef>
              <a:spcAft>
                <a:spcPct val="0"/>
              </a:spcAft>
              <a:defRPr sz="2400" kern="1200">
                <a:solidFill>
                  <a:schemeClr val="tx1"/>
                </a:solidFill>
                <a:latin typeface="Calibri" charset="0"/>
                <a:ea typeface="Geneva" charset="0"/>
                <a:cs typeface="Geneva" charset="0"/>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a:lstStyle>
          <a:p>
            <a:endParaRPr lang="en-US" dirty="0"/>
          </a:p>
        </p:txBody>
      </p:sp>
      <p:grpSp>
        <p:nvGrpSpPr>
          <p:cNvPr id="9" name="Group 8"/>
          <p:cNvGrpSpPr>
            <a:grpSpLocks noChangeAspect="1"/>
          </p:cNvGrpSpPr>
          <p:nvPr/>
        </p:nvGrpSpPr>
        <p:grpSpPr>
          <a:xfrm>
            <a:off x="215900" y="6258863"/>
            <a:ext cx="8699500" cy="197990"/>
            <a:chOff x="600217" y="6258863"/>
            <a:chExt cx="8297721" cy="188846"/>
          </a:xfrm>
        </p:grpSpPr>
        <p:cxnSp>
          <p:nvCxnSpPr>
            <p:cNvPr id="10" name="Straight Connector 9"/>
            <p:cNvCxnSpPr/>
            <p:nvPr userDrawn="1"/>
          </p:nvCxnSpPr>
          <p:spPr>
            <a:xfrm>
              <a:off x="600217" y="6357936"/>
              <a:ext cx="7190785" cy="0"/>
            </a:xfrm>
            <a:prstGeom prst="line">
              <a:avLst/>
            </a:prstGeom>
            <a:ln w="76200" cmpd="sng">
              <a:solidFill>
                <a:srgbClr val="99D6EA"/>
              </a:solidFill>
            </a:ln>
            <a:effectLst/>
          </p:spPr>
          <p:style>
            <a:lnRef idx="2">
              <a:schemeClr val="accent1"/>
            </a:lnRef>
            <a:fillRef idx="0">
              <a:schemeClr val="accent1"/>
            </a:fillRef>
            <a:effectRef idx="1">
              <a:schemeClr val="accent1"/>
            </a:effectRef>
            <a:fontRef idx="minor">
              <a:schemeClr val="tx1"/>
            </a:fontRef>
          </p:style>
        </p:cxnSp>
        <p:pic>
          <p:nvPicPr>
            <p:cNvPr id="13" name="Picture 6" descr="FermiLogo_RGB_NALBlue.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53781" y="6258863"/>
              <a:ext cx="1044157" cy="18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4119" r:id="rId1"/>
    <p:sldLayoutId id="2147484104" r:id="rId2"/>
    <p:sldLayoutId id="2147484105" r:id="rId3"/>
    <p:sldLayoutId id="2147484120" r:id="rId4"/>
    <p:sldLayoutId id="2147484103" r:id="rId5"/>
    <p:sldLayoutId id="2147484122" r:id="rId6"/>
    <p:sldLayoutId id="2147484116" r:id="rId7"/>
    <p:sldLayoutId id="2147484124" r:id="rId8"/>
    <p:sldLayoutId id="2147484125" r:id="rId9"/>
    <p:sldLayoutId id="2147484126" r:id="rId10"/>
    <p:sldLayoutId id="2147484127" r:id="rId11"/>
  </p:sldLayoutIdLst>
  <p:timing>
    <p:tnLst>
      <p:par>
        <p:cTn xmlns:p14="http://schemas.microsoft.com/office/powerpoint/2010/main" id="1" dur="indefinite" restart="never" nodeType="tmRoot"/>
      </p:par>
    </p:tnLst>
  </p:timing>
  <p:hf hdr="0"/>
  <p:txStyles>
    <p:titleStyle>
      <a:lvl1pPr algn="l" defTabSz="457200" rtl="0" eaLnBrk="1" fontAlgn="base" hangingPunct="1">
        <a:spcBef>
          <a:spcPct val="0"/>
        </a:spcBef>
        <a:spcAft>
          <a:spcPct val="0"/>
        </a:spcAft>
        <a:defRPr sz="1700" b="1" kern="1200">
          <a:solidFill>
            <a:srgbClr val="2E5286"/>
          </a:solidFill>
          <a:latin typeface="Helvetica"/>
          <a:ea typeface="Geneva" charset="0"/>
          <a:cs typeface="ＭＳ Ｐゴシック" charset="0"/>
        </a:defRPr>
      </a:lvl1pPr>
      <a:lvl2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2pPr>
      <a:lvl3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3pPr>
      <a:lvl4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4pPr>
      <a:lvl5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5pPr>
      <a:lvl6pPr marL="4572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6pPr>
      <a:lvl7pPr marL="9144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7pPr>
      <a:lvl8pPr marL="13716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8pPr>
      <a:lvl9pPr marL="18288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kern="1200">
          <a:solidFill>
            <a:srgbClr val="7F7F7F"/>
          </a:solidFill>
          <a:latin typeface="Helvetica"/>
          <a:ea typeface="Geneva"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600" kern="1200">
          <a:solidFill>
            <a:srgbClr val="7F7F7F"/>
          </a:solidFill>
          <a:latin typeface="Helvetica"/>
          <a:ea typeface="ＭＳ Ｐゴシック" charset="0"/>
          <a:cs typeface="ＭＳ Ｐゴシック" charset="0"/>
        </a:defRPr>
      </a:lvl2pPr>
      <a:lvl3pPr marL="1143000" indent="-228600" algn="l" defTabSz="457200" rtl="0" eaLnBrk="1" fontAlgn="base" hangingPunct="1">
        <a:spcBef>
          <a:spcPct val="20000"/>
        </a:spcBef>
        <a:spcAft>
          <a:spcPct val="0"/>
        </a:spcAft>
        <a:buFont typeface="Arial" charset="0"/>
        <a:buChar char="•"/>
        <a:defRPr sz="1400" kern="1200">
          <a:solidFill>
            <a:srgbClr val="7F7F7F"/>
          </a:solidFill>
          <a:latin typeface="Helvetica"/>
          <a:ea typeface="ＭＳ Ｐゴシック" charset="0"/>
          <a:cs typeface="ＭＳ Ｐゴシック" charset="0"/>
        </a:defRPr>
      </a:lvl3pPr>
      <a:lvl4pPr marL="16002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4pPr>
      <a:lvl5pPr marL="20574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1" Type="http://schemas.openxmlformats.org/officeDocument/2006/relationships/slideLayout" Target="../slideLayouts/slideLayout9.xml"/><Relationship Id="rId2" Type="http://schemas.openxmlformats.org/officeDocument/2006/relationships/image" Target="../media/image1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cms.web.cern.ch" TargetMode="External"/><Relationship Id="rId4" Type="http://schemas.openxmlformats.org/officeDocument/2006/relationships/hyperlink" Target="https://www.hdfgroup.org" TargetMode="External"/><Relationship Id="rId5" Type="http://schemas.openxmlformats.org/officeDocument/2006/relationships/hyperlink" Target="http://www.nersc.gov/users/data-analytics/data-analytics/spark-distributed-analytic-framework/" TargetMode="External"/><Relationship Id="rId1" Type="http://schemas.openxmlformats.org/officeDocument/2006/relationships/slideLayout" Target="../slideLayouts/slideLayout8.xml"/><Relationship Id="rId2" Type="http://schemas.openxmlformats.org/officeDocument/2006/relationships/hyperlink" Target="http://home.cern/topics/large-hadron-collid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1924" y="5045612"/>
            <a:ext cx="8499231" cy="1390219"/>
          </a:xfrm>
        </p:spPr>
        <p:txBody>
          <a:bodyPr/>
          <a:lstStyle/>
          <a:p>
            <a:r>
              <a:rPr lang="en-US" dirty="0" smtClean="0"/>
              <a:t>Saba Sehrish, Jim </a:t>
            </a:r>
            <a:r>
              <a:rPr lang="en-US" dirty="0" err="1" smtClean="0"/>
              <a:t>Kowalkowski</a:t>
            </a:r>
            <a:endParaRPr lang="en-US" dirty="0"/>
          </a:p>
          <a:p>
            <a:r>
              <a:rPr lang="en-US" dirty="0" smtClean="0"/>
              <a:t>Demo at DOE Booth, Supercomputing 2016</a:t>
            </a:r>
            <a:endParaRPr lang="en-US" dirty="0"/>
          </a:p>
          <a:p>
            <a:r>
              <a:rPr lang="en-US" dirty="0" smtClean="0"/>
              <a:t>Nov 16</a:t>
            </a:r>
            <a:r>
              <a:rPr lang="en-US" baseline="30000" dirty="0" smtClean="0"/>
              <a:t>th</a:t>
            </a:r>
            <a:r>
              <a:rPr lang="en-US" dirty="0" smtClean="0"/>
              <a:t>, 2016</a:t>
            </a:r>
            <a:endParaRPr lang="en-US" dirty="0"/>
          </a:p>
          <a:p>
            <a:endParaRPr lang="en-US" dirty="0"/>
          </a:p>
        </p:txBody>
      </p:sp>
      <p:sp>
        <p:nvSpPr>
          <p:cNvPr id="3" name="Text Placeholder 2"/>
          <p:cNvSpPr>
            <a:spLocks noGrp="1"/>
          </p:cNvSpPr>
          <p:nvPr>
            <p:ph type="body" sz="quarter" idx="11"/>
          </p:nvPr>
        </p:nvSpPr>
        <p:spPr/>
        <p:txBody>
          <a:bodyPr>
            <a:noAutofit/>
          </a:bodyPr>
          <a:lstStyle/>
          <a:p>
            <a:r>
              <a:rPr lang="en-US" dirty="0"/>
              <a:t>Can Spark and HPC help find Dark Matter? </a:t>
            </a:r>
          </a:p>
        </p:txBody>
      </p:sp>
    </p:spTree>
    <p:extLst>
      <p:ext uri="{BB962C8B-B14F-4D97-AF65-F5344CB8AC3E}">
        <p14:creationId xmlns:p14="http://schemas.microsoft.com/office/powerpoint/2010/main" val="19895975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smtClean="0"/>
              <a:t>Why Spark may be an attractive option </a:t>
            </a:r>
            <a:endParaRPr lang="en-US" sz="2800" dirty="0"/>
          </a:p>
        </p:txBody>
      </p:sp>
      <p:sp>
        <p:nvSpPr>
          <p:cNvPr id="6" name="Text Placeholder 5"/>
          <p:cNvSpPr>
            <a:spLocks noGrp="1"/>
          </p:cNvSpPr>
          <p:nvPr>
            <p:ph type="body" sz="quarter" idx="13"/>
          </p:nvPr>
        </p:nvSpPr>
        <p:spPr/>
        <p:txBody>
          <a:bodyPr>
            <a:normAutofit/>
          </a:bodyPr>
          <a:lstStyle/>
          <a:p>
            <a:pPr>
              <a:buFont typeface="Wingdings" charset="2"/>
              <a:buChar char="Ø"/>
            </a:pPr>
            <a:r>
              <a:rPr lang="en-US" sz="2200" dirty="0" smtClean="0">
                <a:solidFill>
                  <a:srgbClr val="000000"/>
                </a:solidFill>
              </a:rPr>
              <a:t>In-memory large-scale distributed processing</a:t>
            </a:r>
          </a:p>
          <a:p>
            <a:pPr lvl="1">
              <a:buFont typeface="Wingdings" charset="2"/>
              <a:buChar char="Ø"/>
            </a:pPr>
            <a:r>
              <a:rPr lang="en-US" sz="2200" dirty="0" smtClean="0">
                <a:solidFill>
                  <a:srgbClr val="000000"/>
                </a:solidFill>
              </a:rPr>
              <a:t>Resilient distributed datasets (RDDs)</a:t>
            </a:r>
          </a:p>
          <a:p>
            <a:pPr>
              <a:buFont typeface="Wingdings" charset="2"/>
              <a:buChar char="Ø"/>
            </a:pPr>
            <a:r>
              <a:rPr lang="en-US" sz="2200" dirty="0" smtClean="0">
                <a:solidFill>
                  <a:srgbClr val="000000"/>
                </a:solidFill>
              </a:rPr>
              <a:t>Able to use parallel and distributed file system</a:t>
            </a:r>
          </a:p>
          <a:p>
            <a:pPr>
              <a:buFont typeface="Wingdings" charset="2"/>
              <a:buChar char="Ø"/>
            </a:pPr>
            <a:r>
              <a:rPr lang="en-US" sz="2200" dirty="0" smtClean="0">
                <a:solidFill>
                  <a:srgbClr val="000000"/>
                </a:solidFill>
              </a:rPr>
              <a:t>Implement the algorithm using high level description in Scala, without worrying about task and data distribution</a:t>
            </a:r>
          </a:p>
          <a:p>
            <a:pPr lvl="1">
              <a:buFont typeface="Wingdings" charset="2"/>
              <a:buChar char="Ø"/>
            </a:pPr>
            <a:r>
              <a:rPr lang="en-US" sz="2200" dirty="0" smtClean="0">
                <a:solidFill>
                  <a:srgbClr val="000000"/>
                </a:solidFill>
              </a:rPr>
              <a:t>Data partitioning and task parallelism </a:t>
            </a:r>
          </a:p>
          <a:p>
            <a:pPr>
              <a:buFont typeface="Wingdings" charset="2"/>
              <a:buChar char="Ø"/>
            </a:pPr>
            <a:r>
              <a:rPr lang="en-US" sz="2200" dirty="0" smtClean="0">
                <a:solidFill>
                  <a:srgbClr val="000000"/>
                </a:solidFill>
              </a:rPr>
              <a:t>Good for repeated analysis performed on the same large data sets</a:t>
            </a:r>
            <a:endParaRPr lang="en-US" sz="2200" dirty="0">
              <a:solidFill>
                <a:srgbClr val="000000"/>
              </a:solidFill>
            </a:endParaRPr>
          </a:p>
        </p:txBody>
      </p:sp>
    </p:spTree>
    <p:extLst>
      <p:ext uri="{BB962C8B-B14F-4D97-AF65-F5344CB8AC3E}">
        <p14:creationId xmlns:p14="http://schemas.microsoft.com/office/powerpoint/2010/main" val="24414205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2800" dirty="0" smtClean="0"/>
              <a:t>Our approach</a:t>
            </a:r>
            <a:endParaRPr lang="en-US" sz="2800" dirty="0"/>
          </a:p>
        </p:txBody>
      </p:sp>
      <p:sp>
        <p:nvSpPr>
          <p:cNvPr id="8" name="Text Placeholder 7"/>
          <p:cNvSpPr>
            <a:spLocks noGrp="1"/>
          </p:cNvSpPr>
          <p:nvPr>
            <p:ph type="body" sz="quarter" idx="10"/>
          </p:nvPr>
        </p:nvSpPr>
        <p:spPr>
          <a:xfrm>
            <a:off x="457200" y="1155700"/>
            <a:ext cx="6445593" cy="4953000"/>
          </a:xfrm>
        </p:spPr>
        <p:txBody>
          <a:bodyPr>
            <a:normAutofit fontScale="92500" lnSpcReduction="20000"/>
          </a:bodyPr>
          <a:lstStyle/>
          <a:p>
            <a:pPr marL="0" indent="0" defTabSz="3135313">
              <a:buNone/>
            </a:pPr>
            <a:r>
              <a:rPr lang="en-US" dirty="0" smtClean="0">
                <a:solidFill>
                  <a:srgbClr val="282828"/>
                </a:solidFill>
              </a:rPr>
              <a:t>Data organization:  </a:t>
            </a:r>
          </a:p>
          <a:p>
            <a:pPr marL="342900" indent="-342900" defTabSz="3135313">
              <a:buFont typeface="Wingdings" charset="2"/>
              <a:buChar char="Ø"/>
            </a:pPr>
            <a:r>
              <a:rPr lang="en-US" dirty="0" smtClean="0">
                <a:solidFill>
                  <a:srgbClr val="282828"/>
                </a:solidFill>
              </a:rPr>
              <a:t>We convert the data to column oriented format in HDF5. </a:t>
            </a:r>
          </a:p>
          <a:p>
            <a:pPr marL="342900" indent="-342900" defTabSz="3135313">
              <a:buFont typeface="Wingdings" charset="2"/>
              <a:buChar char="Ø"/>
            </a:pPr>
            <a:r>
              <a:rPr lang="en-US" dirty="0" smtClean="0">
                <a:solidFill>
                  <a:srgbClr val="282828"/>
                </a:solidFill>
              </a:rPr>
              <a:t>HDF5 is a well-known format for the HPC systems; it also allows us to use non-big data technologies to process these files. </a:t>
            </a:r>
          </a:p>
          <a:p>
            <a:pPr marL="342900" indent="-342900" defTabSz="3135313">
              <a:buFont typeface="Wingdings" charset="2"/>
              <a:buChar char="Ø"/>
            </a:pPr>
            <a:r>
              <a:rPr lang="en-US" dirty="0" smtClean="0">
                <a:solidFill>
                  <a:srgbClr val="282828"/>
                </a:solidFill>
              </a:rPr>
              <a:t>Read HDF5 files into multiple Spark DataFrames, one Spark DataFrame per particle type</a:t>
            </a:r>
          </a:p>
          <a:p>
            <a:pPr marL="0" indent="0" defTabSz="3135313">
              <a:buNone/>
            </a:pPr>
            <a:r>
              <a:rPr lang="en-US" dirty="0" smtClean="0">
                <a:solidFill>
                  <a:srgbClr val="282828"/>
                </a:solidFill>
              </a:rPr>
              <a:t>Data processing</a:t>
            </a:r>
          </a:p>
          <a:p>
            <a:pPr marL="342900" indent="-342900" defTabSz="3135313">
              <a:buFont typeface="Wingdings" charset="2"/>
              <a:buChar char="Ø"/>
            </a:pPr>
            <a:r>
              <a:rPr lang="en-US" dirty="0" smtClean="0">
                <a:solidFill>
                  <a:srgbClr val="282828"/>
                </a:solidFill>
              </a:rPr>
              <a:t>Define filtering operations on a DataFrame as a whole instead of an event. </a:t>
            </a:r>
          </a:p>
          <a:p>
            <a:pPr marL="342900" indent="-342900" defTabSz="3135313">
              <a:buFont typeface="Wingdings" charset="2"/>
              <a:buChar char="Ø"/>
            </a:pPr>
            <a:r>
              <a:rPr lang="en-US" dirty="0" smtClean="0">
                <a:solidFill>
                  <a:srgbClr val="282828"/>
                </a:solidFill>
              </a:rPr>
              <a:t>Data is loaded once in memory and processed several times.</a:t>
            </a:r>
          </a:p>
          <a:p>
            <a:pPr marL="342900" indent="-342900" defTabSz="3135313">
              <a:buFont typeface="Wingdings" charset="2"/>
              <a:buChar char="Ø"/>
            </a:pPr>
            <a:r>
              <a:rPr lang="en-US" dirty="0" smtClean="0">
                <a:solidFill>
                  <a:srgbClr val="282828"/>
                </a:solidFill>
                <a:cs typeface="Arial"/>
              </a:rPr>
              <a:t>Make </a:t>
            </a:r>
            <a:r>
              <a:rPr lang="en-US" dirty="0" smtClean="0">
                <a:solidFill>
                  <a:srgbClr val="282828"/>
                </a:solidFill>
              </a:rPr>
              <a:t>plots, repeat as needed.</a:t>
            </a:r>
            <a:endParaRPr lang="en-US" dirty="0">
              <a:solidFill>
                <a:srgbClr val="282828"/>
              </a:solidFill>
            </a:endParaRPr>
          </a:p>
        </p:txBody>
      </p:sp>
      <p:pic>
        <p:nvPicPr>
          <p:cNvPr id="2" name="Picture 1"/>
          <p:cNvPicPr>
            <a:picLocks noChangeAspect="1"/>
          </p:cNvPicPr>
          <p:nvPr/>
        </p:nvPicPr>
        <p:blipFill>
          <a:blip r:embed="rId3"/>
          <a:stretch>
            <a:fillRect/>
          </a:stretch>
        </p:blipFill>
        <p:spPr>
          <a:xfrm>
            <a:off x="7057284" y="274638"/>
            <a:ext cx="1884413" cy="5519435"/>
          </a:xfrm>
          <a:prstGeom prst="rect">
            <a:avLst/>
          </a:prstGeom>
        </p:spPr>
      </p:pic>
    </p:spTree>
    <p:extLst>
      <p:ext uri="{BB962C8B-B14F-4D97-AF65-F5344CB8AC3E}">
        <p14:creationId xmlns:p14="http://schemas.microsoft.com/office/powerpoint/2010/main" val="10917564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Strategies to convert data</a:t>
            </a:r>
            <a:endParaRPr lang="en-US" sz="2800" dirty="0"/>
          </a:p>
        </p:txBody>
      </p:sp>
      <p:sp>
        <p:nvSpPr>
          <p:cNvPr id="3" name="Text Placeholder 2"/>
          <p:cNvSpPr>
            <a:spLocks noGrp="1"/>
          </p:cNvSpPr>
          <p:nvPr>
            <p:ph type="body" sz="quarter" idx="13"/>
          </p:nvPr>
        </p:nvSpPr>
        <p:spPr>
          <a:xfrm>
            <a:off x="457200" y="1166813"/>
            <a:ext cx="8319028" cy="4843958"/>
          </a:xfrm>
        </p:spPr>
        <p:txBody>
          <a:bodyPr>
            <a:normAutofit fontScale="92500" lnSpcReduction="20000"/>
          </a:bodyPr>
          <a:lstStyle/>
          <a:p>
            <a:pPr marL="342900" indent="-342900" defTabSz="3135313">
              <a:buFont typeface="Wingdings" charset="2"/>
              <a:buChar char="Ø"/>
            </a:pPr>
            <a:r>
              <a:rPr lang="en-US" sz="2400" dirty="0" smtClean="0">
                <a:solidFill>
                  <a:srgbClr val="282828"/>
                </a:solidFill>
              </a:rPr>
              <a:t>The conversion from CMS tabular format follows a straightforward pattern to represent each particle in an event as an HDF5 group, and each property of the particle as an HDF5 dataset within the group. </a:t>
            </a:r>
          </a:p>
          <a:p>
            <a:pPr marL="342900" indent="-342900" defTabSz="3135313">
              <a:buFont typeface="Wingdings" charset="2"/>
              <a:buChar char="Ø"/>
            </a:pPr>
            <a:r>
              <a:rPr lang="en-US" sz="2400" dirty="0" smtClean="0">
                <a:solidFill>
                  <a:srgbClr val="282828"/>
                </a:solidFill>
              </a:rPr>
              <a:t>Number of HDF5 groups and datasets</a:t>
            </a:r>
          </a:p>
          <a:p>
            <a:pPr marL="679450" lvl="1" indent="-342900" defTabSz="3135313">
              <a:buFont typeface="Wingdings" charset="2"/>
              <a:buChar char="Ø"/>
            </a:pPr>
            <a:r>
              <a:rPr lang="en-US" sz="1900" dirty="0" smtClean="0">
                <a:solidFill>
                  <a:srgbClr val="282828"/>
                </a:solidFill>
              </a:rPr>
              <a:t>One HDF5 group with compound datasets, one compound type per particle type</a:t>
            </a:r>
          </a:p>
          <a:p>
            <a:pPr marL="679450" lvl="1" indent="-342900" defTabSz="3135313">
              <a:buFont typeface="Wingdings" charset="2"/>
              <a:buChar char="Ø"/>
            </a:pPr>
            <a:r>
              <a:rPr lang="en-US" sz="1900" dirty="0" smtClean="0">
                <a:solidFill>
                  <a:srgbClr val="0000FF"/>
                </a:solidFill>
              </a:rPr>
              <a:t>Multiple HDF5 groups per particle type, and multiple 1D datasets per particle property with in a group</a:t>
            </a:r>
          </a:p>
          <a:p>
            <a:pPr marL="679450" lvl="1" indent="-342900" defTabSz="3135313">
              <a:buFont typeface="Wingdings" charset="2"/>
              <a:buChar char="Ø"/>
            </a:pPr>
            <a:r>
              <a:rPr lang="en-US" sz="1900" dirty="0" smtClean="0">
                <a:solidFill>
                  <a:srgbClr val="282828"/>
                </a:solidFill>
              </a:rPr>
              <a:t>Multiple HDF5 groups per particle type, and multiple </a:t>
            </a:r>
            <a:r>
              <a:rPr lang="en-US" sz="1900" dirty="0" err="1" smtClean="0">
                <a:solidFill>
                  <a:srgbClr val="282828"/>
                </a:solidFill>
              </a:rPr>
              <a:t>nD</a:t>
            </a:r>
            <a:r>
              <a:rPr lang="en-US" sz="1900" dirty="0" smtClean="0">
                <a:solidFill>
                  <a:srgbClr val="282828"/>
                </a:solidFill>
              </a:rPr>
              <a:t> datasets per particle properties grouped based on same data type</a:t>
            </a:r>
          </a:p>
          <a:p>
            <a:pPr marL="342900" indent="-342900" defTabSz="3135313">
              <a:buFont typeface="Wingdings" charset="2"/>
              <a:buChar char="Ø"/>
            </a:pPr>
            <a:r>
              <a:rPr lang="en-US" sz="2400" dirty="0" smtClean="0">
                <a:solidFill>
                  <a:srgbClr val="282828"/>
                </a:solidFill>
              </a:rPr>
              <a:t>Column-oriented data for faster access </a:t>
            </a:r>
          </a:p>
          <a:p>
            <a:pPr marL="342900" indent="-342900" defTabSz="3135313">
              <a:buFont typeface="Wingdings" charset="2"/>
              <a:buChar char="Ø"/>
            </a:pPr>
            <a:r>
              <a:rPr lang="en-US" sz="2400" dirty="0" smtClean="0">
                <a:solidFill>
                  <a:srgbClr val="282828"/>
                </a:solidFill>
              </a:rPr>
              <a:t>Number of HDF5 files </a:t>
            </a:r>
          </a:p>
          <a:p>
            <a:pPr marL="679450" lvl="1" indent="-342900" defTabSz="3135313">
              <a:buFont typeface="Wingdings" charset="2"/>
              <a:buChar char="Ø"/>
            </a:pPr>
            <a:r>
              <a:rPr lang="en-US" sz="1900" dirty="0" smtClean="0">
                <a:solidFill>
                  <a:srgbClr val="0000FF"/>
                </a:solidFill>
              </a:rPr>
              <a:t>One HDF5 file for each original file</a:t>
            </a:r>
          </a:p>
          <a:p>
            <a:pPr marL="679450" lvl="1" indent="-342900" defTabSz="3135313">
              <a:buFont typeface="Wingdings" charset="2"/>
              <a:buChar char="Ø"/>
            </a:pPr>
            <a:r>
              <a:rPr lang="en-US" sz="1900" dirty="0" smtClean="0">
                <a:solidFill>
                  <a:srgbClr val="000000"/>
                </a:solidFill>
              </a:rPr>
              <a:t>One HDF5 file for a group of similar simulation types</a:t>
            </a:r>
          </a:p>
          <a:p>
            <a:pPr marL="679450" lvl="1" indent="-342900" defTabSz="3135313">
              <a:buFont typeface="Wingdings" charset="2"/>
              <a:buChar char="Ø"/>
            </a:pPr>
            <a:r>
              <a:rPr lang="en-US" sz="1900" dirty="0" smtClean="0">
                <a:solidFill>
                  <a:srgbClr val="000000"/>
                </a:solidFill>
              </a:rPr>
              <a:t>One HDF5 file per particle type</a:t>
            </a:r>
          </a:p>
          <a:p>
            <a:pPr marL="679450" lvl="1" indent="-342900" defTabSz="3135313">
              <a:buFont typeface="Wingdings" charset="2"/>
              <a:buChar char="Ø"/>
            </a:pPr>
            <a:r>
              <a:rPr lang="en-US" sz="1900" dirty="0" smtClean="0">
                <a:solidFill>
                  <a:srgbClr val="000000"/>
                </a:solidFill>
              </a:rPr>
              <a:t>One HDF5 file for all the event data</a:t>
            </a:r>
            <a:endParaRPr lang="en-US" sz="1900" dirty="0">
              <a:solidFill>
                <a:srgbClr val="000000"/>
              </a:solidFill>
            </a:endParaRPr>
          </a:p>
        </p:txBody>
      </p:sp>
    </p:spTree>
    <p:extLst>
      <p:ext uri="{BB962C8B-B14F-4D97-AF65-F5344CB8AC3E}">
        <p14:creationId xmlns:p14="http://schemas.microsoft.com/office/powerpoint/2010/main" val="40239922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875" y="274638"/>
            <a:ext cx="8229600" cy="650036"/>
          </a:xfrm>
        </p:spPr>
        <p:txBody>
          <a:bodyPr/>
          <a:lstStyle/>
          <a:p>
            <a:r>
              <a:rPr lang="en-US" sz="2800" dirty="0" smtClean="0"/>
              <a:t>Custom HDF5 reader in action</a:t>
            </a:r>
            <a:endParaRPr lang="en-US" sz="2800" dirty="0"/>
          </a:p>
        </p:txBody>
      </p:sp>
      <p:sp>
        <p:nvSpPr>
          <p:cNvPr id="143" name="Rounded Rectangle 142"/>
          <p:cNvSpPr/>
          <p:nvPr/>
        </p:nvSpPr>
        <p:spPr>
          <a:xfrm>
            <a:off x="664701" y="1444347"/>
            <a:ext cx="282208" cy="3987628"/>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4" name="Right Arrow 143"/>
          <p:cNvSpPr/>
          <p:nvPr/>
        </p:nvSpPr>
        <p:spPr>
          <a:xfrm>
            <a:off x="1523869" y="3404976"/>
            <a:ext cx="1600934" cy="690677"/>
          </a:xfrm>
          <a:prstGeom prst="rightArrow">
            <a:avLst/>
          </a:prstGeom>
          <a:gradFill rotWithShape="1">
            <a:gsLst>
              <a:gs pos="0">
                <a:srgbClr val="46AEE6">
                  <a:tint val="100000"/>
                  <a:shade val="100000"/>
                  <a:satMod val="130000"/>
                </a:srgbClr>
              </a:gs>
              <a:gs pos="100000">
                <a:srgbClr val="46AEE6">
                  <a:tint val="50000"/>
                  <a:shade val="100000"/>
                  <a:satMod val="350000"/>
                </a:srgbClr>
              </a:gs>
            </a:gsLst>
            <a:lin ang="16200000" scaled="0"/>
          </a:gra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5" name="Right Arrow 144"/>
          <p:cNvSpPr/>
          <p:nvPr/>
        </p:nvSpPr>
        <p:spPr>
          <a:xfrm>
            <a:off x="5386296" y="3410953"/>
            <a:ext cx="1600934" cy="690677"/>
          </a:xfrm>
          <a:prstGeom prst="rightArrow">
            <a:avLst/>
          </a:prstGeom>
          <a:gradFill rotWithShape="1">
            <a:gsLst>
              <a:gs pos="0">
                <a:srgbClr val="46AEE6">
                  <a:tint val="100000"/>
                  <a:shade val="100000"/>
                  <a:satMod val="130000"/>
                </a:srgbClr>
              </a:gs>
              <a:gs pos="100000">
                <a:srgbClr val="46AEE6">
                  <a:tint val="50000"/>
                  <a:shade val="100000"/>
                  <a:satMod val="350000"/>
                </a:srgbClr>
              </a:gs>
            </a:gsLst>
            <a:lin ang="16200000" scaled="0"/>
          </a:gra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6" name="Rounded Rectangle 145"/>
          <p:cNvSpPr/>
          <p:nvPr/>
        </p:nvSpPr>
        <p:spPr>
          <a:xfrm>
            <a:off x="664701" y="1444346"/>
            <a:ext cx="282208" cy="1314981"/>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7" name="Rounded Rectangle 146"/>
          <p:cNvSpPr/>
          <p:nvPr/>
        </p:nvSpPr>
        <p:spPr>
          <a:xfrm>
            <a:off x="675997" y="2786649"/>
            <a:ext cx="282208" cy="1314981"/>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8" name="Rounded Rectangle 147"/>
          <p:cNvSpPr/>
          <p:nvPr/>
        </p:nvSpPr>
        <p:spPr>
          <a:xfrm>
            <a:off x="659987" y="4116994"/>
            <a:ext cx="282208" cy="1314981"/>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9" name="Rounded Rectangle 148"/>
          <p:cNvSpPr/>
          <p:nvPr/>
        </p:nvSpPr>
        <p:spPr>
          <a:xfrm>
            <a:off x="817101" y="1596747"/>
            <a:ext cx="282208" cy="3987628"/>
          </a:xfrm>
          <a:prstGeom prst="roundRect">
            <a:avLst/>
          </a:prstGeom>
          <a:solidFill>
            <a:srgbClr val="46AEE6">
              <a:lumMod val="75000"/>
            </a:srgbClr>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0" name="Rounded Rectangle 149"/>
          <p:cNvSpPr/>
          <p:nvPr/>
        </p:nvSpPr>
        <p:spPr>
          <a:xfrm>
            <a:off x="817101" y="1596746"/>
            <a:ext cx="282208" cy="1314981"/>
          </a:xfrm>
          <a:prstGeom prst="roundRect">
            <a:avLst/>
          </a:prstGeom>
          <a:solidFill>
            <a:srgbClr val="46AEE6">
              <a:lumMod val="75000"/>
            </a:srgbClr>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1" name="Rounded Rectangle 150"/>
          <p:cNvSpPr/>
          <p:nvPr/>
        </p:nvSpPr>
        <p:spPr>
          <a:xfrm>
            <a:off x="812387" y="2911727"/>
            <a:ext cx="282208" cy="1314981"/>
          </a:xfrm>
          <a:prstGeom prst="roundRect">
            <a:avLst/>
          </a:prstGeom>
          <a:solidFill>
            <a:srgbClr val="46AEE6">
              <a:lumMod val="75000"/>
            </a:srgbClr>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2" name="Rounded Rectangle 151"/>
          <p:cNvSpPr/>
          <p:nvPr/>
        </p:nvSpPr>
        <p:spPr>
          <a:xfrm>
            <a:off x="812387" y="4269394"/>
            <a:ext cx="282208" cy="1314981"/>
          </a:xfrm>
          <a:prstGeom prst="roundRect">
            <a:avLst/>
          </a:prstGeom>
          <a:solidFill>
            <a:srgbClr val="1B8AC6"/>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3" name="Rounded Rectangle 152"/>
          <p:cNvSpPr/>
          <p:nvPr/>
        </p:nvSpPr>
        <p:spPr>
          <a:xfrm>
            <a:off x="969501" y="1749147"/>
            <a:ext cx="282208" cy="3987628"/>
          </a:xfrm>
          <a:prstGeom prst="roundRect">
            <a:avLst/>
          </a:prstGeom>
          <a:gradFill rotWithShape="1">
            <a:gsLst>
              <a:gs pos="0">
                <a:srgbClr val="46AEE6">
                  <a:tint val="100000"/>
                  <a:shade val="100000"/>
                  <a:satMod val="130000"/>
                </a:srgbClr>
              </a:gs>
              <a:gs pos="100000">
                <a:srgbClr val="46AEE6">
                  <a:tint val="50000"/>
                  <a:shade val="100000"/>
                  <a:satMod val="350000"/>
                </a:srgbClr>
              </a:gs>
            </a:gsLst>
            <a:lin ang="16200000" scaled="0"/>
          </a:gra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4" name="Rounded Rectangle 153"/>
          <p:cNvSpPr/>
          <p:nvPr/>
        </p:nvSpPr>
        <p:spPr>
          <a:xfrm>
            <a:off x="980797" y="1756342"/>
            <a:ext cx="282208" cy="1314981"/>
          </a:xfrm>
          <a:prstGeom prst="roundRect">
            <a:avLst/>
          </a:prstGeom>
          <a:solidFill>
            <a:srgbClr val="0C6198">
              <a:lumMod val="60000"/>
              <a:lumOff val="40000"/>
            </a:srgbClr>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5" name="Rounded Rectangle 154"/>
          <p:cNvSpPr/>
          <p:nvPr/>
        </p:nvSpPr>
        <p:spPr>
          <a:xfrm>
            <a:off x="1112009" y="1901547"/>
            <a:ext cx="282208" cy="3987628"/>
          </a:xfrm>
          <a:prstGeom prst="roundRect">
            <a:avLst/>
          </a:prstGeom>
          <a:solidFill>
            <a:srgbClr val="0C6198">
              <a:lumMod val="20000"/>
              <a:lumOff val="80000"/>
            </a:srgbClr>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6" name="Rounded Rectangle 155"/>
          <p:cNvSpPr/>
          <p:nvPr/>
        </p:nvSpPr>
        <p:spPr>
          <a:xfrm>
            <a:off x="980797" y="3109441"/>
            <a:ext cx="282208" cy="1314981"/>
          </a:xfrm>
          <a:prstGeom prst="roundRect">
            <a:avLst/>
          </a:prstGeom>
          <a:solidFill>
            <a:srgbClr val="0C6198">
              <a:lumMod val="60000"/>
              <a:lumOff val="40000"/>
            </a:srgbClr>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7" name="Rounded Rectangle 156"/>
          <p:cNvSpPr/>
          <p:nvPr/>
        </p:nvSpPr>
        <p:spPr>
          <a:xfrm>
            <a:off x="983795" y="4424422"/>
            <a:ext cx="282208" cy="1314981"/>
          </a:xfrm>
          <a:prstGeom prst="roundRect">
            <a:avLst/>
          </a:prstGeom>
          <a:solidFill>
            <a:srgbClr val="3FAAF0"/>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8" name="Rounded Rectangle 157"/>
          <p:cNvSpPr/>
          <p:nvPr/>
        </p:nvSpPr>
        <p:spPr>
          <a:xfrm rot="16200000">
            <a:off x="4193221" y="1758200"/>
            <a:ext cx="282211" cy="1314981"/>
          </a:xfrm>
          <a:prstGeom prst="roundRect">
            <a:avLst/>
          </a:prstGeom>
          <a:solidFill>
            <a:srgbClr val="BFE3FA"/>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9" name="Rounded Rectangle 158"/>
          <p:cNvSpPr/>
          <p:nvPr/>
        </p:nvSpPr>
        <p:spPr>
          <a:xfrm rot="16200000">
            <a:off x="4193221" y="2040411"/>
            <a:ext cx="282211" cy="1314981"/>
          </a:xfrm>
          <a:prstGeom prst="roundRect">
            <a:avLst/>
          </a:prstGeom>
          <a:solidFill>
            <a:srgbClr val="3FAAF0"/>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0" name="Rounded Rectangle 159"/>
          <p:cNvSpPr/>
          <p:nvPr/>
        </p:nvSpPr>
        <p:spPr>
          <a:xfrm rot="16200000">
            <a:off x="4193222" y="2322623"/>
            <a:ext cx="282211" cy="1314981"/>
          </a:xfrm>
          <a:prstGeom prst="roundRect">
            <a:avLst/>
          </a:prstGeom>
          <a:solidFill>
            <a:srgbClr val="1B8AC6"/>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1" name="Rounded Rectangle 160"/>
          <p:cNvSpPr/>
          <p:nvPr/>
        </p:nvSpPr>
        <p:spPr>
          <a:xfrm rot="16200000">
            <a:off x="4193222" y="2608594"/>
            <a:ext cx="282210" cy="1314981"/>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2" name="TextBox 161"/>
          <p:cNvSpPr txBox="1"/>
          <p:nvPr/>
        </p:nvSpPr>
        <p:spPr>
          <a:xfrm rot="2915088">
            <a:off x="566752" y="1263108"/>
            <a:ext cx="13361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HDF5 Group</a:t>
            </a:r>
            <a:endParaRPr kumimoji="0" lang="en-US" sz="1800" b="0" i="0" u="none" strike="noStrike" kern="0" cap="none" spc="0" normalizeH="0" baseline="0" noProof="0" dirty="0">
              <a:ln>
                <a:noFill/>
              </a:ln>
              <a:solidFill>
                <a:sysClr val="windowText" lastClr="000000"/>
              </a:solidFill>
              <a:effectLst/>
              <a:uLnTx/>
              <a:uFillTx/>
            </a:endParaRPr>
          </a:p>
        </p:txBody>
      </p:sp>
      <p:sp>
        <p:nvSpPr>
          <p:cNvPr id="163" name="Right Brace 162"/>
          <p:cNvSpPr/>
          <p:nvPr/>
        </p:nvSpPr>
        <p:spPr>
          <a:xfrm>
            <a:off x="1523869" y="1901546"/>
            <a:ext cx="245474" cy="1314980"/>
          </a:xfrm>
          <a:prstGeom prst="rightBrace">
            <a:avLst/>
          </a:prstGeom>
          <a:noFill/>
          <a:ln w="25400" cap="flat" cmpd="sng" algn="ctr">
            <a:solidFill>
              <a:srgbClr val="46AEE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4" name="Left Brace 163"/>
          <p:cNvSpPr/>
          <p:nvPr/>
        </p:nvSpPr>
        <p:spPr>
          <a:xfrm>
            <a:off x="237318" y="1447774"/>
            <a:ext cx="422669" cy="3987629"/>
          </a:xfrm>
          <a:prstGeom prst="leftBrace">
            <a:avLst/>
          </a:prstGeom>
          <a:noFill/>
          <a:ln w="25400" cap="flat" cmpd="sng" algn="ctr">
            <a:solidFill>
              <a:srgbClr val="46AEE6"/>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65" name="TextBox 164"/>
          <p:cNvSpPr txBox="1"/>
          <p:nvPr/>
        </p:nvSpPr>
        <p:spPr>
          <a:xfrm rot="16200000">
            <a:off x="-462045" y="3174161"/>
            <a:ext cx="146867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HDF5 Dataset</a:t>
            </a:r>
            <a:endParaRPr kumimoji="0" lang="en-US" sz="1800" b="0" i="0" u="none" strike="noStrike" kern="0" cap="none" spc="0" normalizeH="0" baseline="0" noProof="0" dirty="0">
              <a:ln>
                <a:noFill/>
              </a:ln>
              <a:solidFill>
                <a:sysClr val="windowText" lastClr="000000"/>
              </a:solidFill>
              <a:effectLst/>
              <a:uLnTx/>
              <a:uFillTx/>
            </a:endParaRPr>
          </a:p>
        </p:txBody>
      </p:sp>
      <p:sp>
        <p:nvSpPr>
          <p:cNvPr id="166" name="TextBox 165"/>
          <p:cNvSpPr txBox="1"/>
          <p:nvPr/>
        </p:nvSpPr>
        <p:spPr>
          <a:xfrm rot="5400000">
            <a:off x="1289677" y="2359074"/>
            <a:ext cx="119219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One chunk</a:t>
            </a:r>
            <a:endParaRPr kumimoji="0" lang="en-US" sz="1800" b="0" i="0" u="none" strike="noStrike" kern="0" cap="none" spc="0" normalizeH="0" baseline="0" noProof="0" dirty="0">
              <a:ln>
                <a:noFill/>
              </a:ln>
              <a:solidFill>
                <a:sysClr val="windowText" lastClr="000000"/>
              </a:solidFill>
              <a:effectLst/>
              <a:uLnTx/>
              <a:uFillTx/>
            </a:endParaRPr>
          </a:p>
        </p:txBody>
      </p:sp>
      <p:sp>
        <p:nvSpPr>
          <p:cNvPr id="167" name="TextBox 166"/>
          <p:cNvSpPr txBox="1"/>
          <p:nvPr/>
        </p:nvSpPr>
        <p:spPr>
          <a:xfrm>
            <a:off x="3676836" y="1523554"/>
            <a:ext cx="12379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RDD[Rows]</a:t>
            </a: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TextBox 167"/>
          <p:cNvSpPr txBox="1"/>
          <p:nvPr/>
        </p:nvSpPr>
        <p:spPr>
          <a:xfrm>
            <a:off x="7283513" y="1523554"/>
            <a:ext cx="12214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DataFrame</a:t>
            </a:r>
            <a:endParaRPr kumimoji="0" lang="en-US" sz="1800" b="0" i="0" u="none" strike="noStrike" kern="0" cap="none" spc="0" normalizeH="0" baseline="0" noProof="0" dirty="0">
              <a:ln>
                <a:noFill/>
              </a:ln>
              <a:solidFill>
                <a:sysClr val="windowText" lastClr="000000"/>
              </a:solidFill>
              <a:effectLst/>
              <a:uLnTx/>
              <a:uFillTx/>
            </a:endParaRPr>
          </a:p>
        </p:txBody>
      </p:sp>
      <p:sp>
        <p:nvSpPr>
          <p:cNvPr id="169" name="Rounded Rectangle 168"/>
          <p:cNvSpPr/>
          <p:nvPr/>
        </p:nvSpPr>
        <p:spPr>
          <a:xfrm rot="16200000">
            <a:off x="4180520" y="2925204"/>
            <a:ext cx="282211" cy="1314981"/>
          </a:xfrm>
          <a:prstGeom prst="roundRect">
            <a:avLst/>
          </a:prstGeom>
          <a:solidFill>
            <a:srgbClr val="BFE3FA"/>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70" name="Rounded Rectangle 169"/>
          <p:cNvSpPr/>
          <p:nvPr/>
        </p:nvSpPr>
        <p:spPr>
          <a:xfrm rot="16200000">
            <a:off x="4180520" y="3207415"/>
            <a:ext cx="282211" cy="1314981"/>
          </a:xfrm>
          <a:prstGeom prst="roundRect">
            <a:avLst/>
          </a:prstGeom>
          <a:solidFill>
            <a:srgbClr val="3FAAF0"/>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1" name="Rounded Rectangle 170"/>
          <p:cNvSpPr/>
          <p:nvPr/>
        </p:nvSpPr>
        <p:spPr>
          <a:xfrm rot="16200000">
            <a:off x="4180521" y="3489627"/>
            <a:ext cx="282211" cy="1314981"/>
          </a:xfrm>
          <a:prstGeom prst="roundRect">
            <a:avLst/>
          </a:prstGeom>
          <a:solidFill>
            <a:srgbClr val="1B8AC6"/>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2" name="Rounded Rectangle 171"/>
          <p:cNvSpPr/>
          <p:nvPr/>
        </p:nvSpPr>
        <p:spPr>
          <a:xfrm rot="16200000">
            <a:off x="4180521" y="3775598"/>
            <a:ext cx="282210" cy="1314981"/>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3" name="Rounded Rectangle 172"/>
          <p:cNvSpPr/>
          <p:nvPr/>
        </p:nvSpPr>
        <p:spPr>
          <a:xfrm rot="16200000">
            <a:off x="4180522" y="4090413"/>
            <a:ext cx="282211" cy="1314981"/>
          </a:xfrm>
          <a:prstGeom prst="roundRect">
            <a:avLst/>
          </a:prstGeom>
          <a:solidFill>
            <a:srgbClr val="BFE3FA"/>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74" name="Rounded Rectangle 173"/>
          <p:cNvSpPr/>
          <p:nvPr/>
        </p:nvSpPr>
        <p:spPr>
          <a:xfrm rot="16200000">
            <a:off x="4180522" y="4372624"/>
            <a:ext cx="282211" cy="1314981"/>
          </a:xfrm>
          <a:prstGeom prst="roundRect">
            <a:avLst/>
          </a:prstGeom>
          <a:solidFill>
            <a:srgbClr val="3FAAF0"/>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5" name="Rounded Rectangle 174"/>
          <p:cNvSpPr/>
          <p:nvPr/>
        </p:nvSpPr>
        <p:spPr>
          <a:xfrm rot="16200000">
            <a:off x="4180523" y="4654836"/>
            <a:ext cx="282211" cy="1314981"/>
          </a:xfrm>
          <a:prstGeom prst="roundRect">
            <a:avLst/>
          </a:prstGeom>
          <a:solidFill>
            <a:srgbClr val="1B8AC6"/>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6" name="Rounded Rectangle 175"/>
          <p:cNvSpPr/>
          <p:nvPr/>
        </p:nvSpPr>
        <p:spPr>
          <a:xfrm rot="16200000">
            <a:off x="4180523" y="4940807"/>
            <a:ext cx="282210" cy="1314981"/>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77" name="Group 176"/>
          <p:cNvGrpSpPr/>
          <p:nvPr/>
        </p:nvGrpSpPr>
        <p:grpSpPr>
          <a:xfrm rot="5400000">
            <a:off x="7228530" y="1985927"/>
            <a:ext cx="1314982" cy="1132605"/>
            <a:chOff x="3664134" y="2662155"/>
            <a:chExt cx="1314982" cy="1132605"/>
          </a:xfrm>
        </p:grpSpPr>
        <p:sp>
          <p:nvSpPr>
            <p:cNvPr id="178" name="Rounded Rectangle 177"/>
            <p:cNvSpPr/>
            <p:nvPr/>
          </p:nvSpPr>
          <p:spPr>
            <a:xfrm rot="16200000">
              <a:off x="4180519" y="2145770"/>
              <a:ext cx="282211" cy="1314981"/>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9" name="Rounded Rectangle 178"/>
            <p:cNvSpPr/>
            <p:nvPr/>
          </p:nvSpPr>
          <p:spPr>
            <a:xfrm rot="16200000">
              <a:off x="4180519" y="2427981"/>
              <a:ext cx="282211" cy="1314981"/>
            </a:xfrm>
            <a:prstGeom prst="roundRect">
              <a:avLst/>
            </a:prstGeom>
            <a:solidFill>
              <a:srgbClr val="1B8AC6"/>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0" name="Rounded Rectangle 179"/>
            <p:cNvSpPr/>
            <p:nvPr/>
          </p:nvSpPr>
          <p:spPr>
            <a:xfrm rot="16200000">
              <a:off x="4180520" y="2710193"/>
              <a:ext cx="282211" cy="1314981"/>
            </a:xfrm>
            <a:prstGeom prst="roundRect">
              <a:avLst/>
            </a:prstGeom>
            <a:solidFill>
              <a:srgbClr val="3FAAF0"/>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1" name="Rounded Rectangle 180"/>
            <p:cNvSpPr/>
            <p:nvPr/>
          </p:nvSpPr>
          <p:spPr>
            <a:xfrm rot="16200000">
              <a:off x="4180520" y="2996164"/>
              <a:ext cx="282210" cy="1314981"/>
            </a:xfrm>
            <a:prstGeom prst="roundRect">
              <a:avLst/>
            </a:prstGeom>
            <a:solidFill>
              <a:srgbClr val="BFE3FA"/>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82" name="Group 181"/>
          <p:cNvGrpSpPr/>
          <p:nvPr/>
        </p:nvGrpSpPr>
        <p:grpSpPr>
          <a:xfrm rot="16200000">
            <a:off x="7245413" y="3307714"/>
            <a:ext cx="1314982" cy="1132605"/>
            <a:chOff x="3664134" y="2662155"/>
            <a:chExt cx="1314982" cy="1132605"/>
          </a:xfrm>
          <a:solidFill>
            <a:srgbClr val="FAE18A"/>
          </a:solidFill>
        </p:grpSpPr>
        <p:sp>
          <p:nvSpPr>
            <p:cNvPr id="183" name="Rounded Rectangle 182"/>
            <p:cNvSpPr/>
            <p:nvPr/>
          </p:nvSpPr>
          <p:spPr>
            <a:xfrm rot="16200000">
              <a:off x="4180519" y="2145770"/>
              <a:ext cx="282211" cy="1314981"/>
            </a:xfrm>
            <a:prstGeom prst="roundRect">
              <a:avLst/>
            </a:prstGeom>
            <a:solidFill>
              <a:srgbClr val="BFE3FA"/>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4" name="Rounded Rectangle 183"/>
            <p:cNvSpPr/>
            <p:nvPr/>
          </p:nvSpPr>
          <p:spPr>
            <a:xfrm rot="16200000">
              <a:off x="4180519" y="2427981"/>
              <a:ext cx="282211" cy="1314981"/>
            </a:xfrm>
            <a:prstGeom prst="roundRect">
              <a:avLst/>
            </a:prstGeom>
            <a:solidFill>
              <a:srgbClr val="3FAAF0"/>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5" name="Rounded Rectangle 184"/>
            <p:cNvSpPr/>
            <p:nvPr/>
          </p:nvSpPr>
          <p:spPr>
            <a:xfrm rot="16200000">
              <a:off x="4180520" y="2710193"/>
              <a:ext cx="282211" cy="1314981"/>
            </a:xfrm>
            <a:prstGeom prst="roundRect">
              <a:avLst/>
            </a:prstGeom>
            <a:solidFill>
              <a:srgbClr val="1B8AC6"/>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6" name="Rounded Rectangle 185"/>
            <p:cNvSpPr/>
            <p:nvPr/>
          </p:nvSpPr>
          <p:spPr>
            <a:xfrm rot="16200000">
              <a:off x="4180520" y="2996164"/>
              <a:ext cx="282210" cy="1314981"/>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87" name="Group 186"/>
          <p:cNvGrpSpPr/>
          <p:nvPr/>
        </p:nvGrpSpPr>
        <p:grpSpPr>
          <a:xfrm rot="16200000">
            <a:off x="7230411" y="4622696"/>
            <a:ext cx="1314982" cy="1132605"/>
            <a:chOff x="3664134" y="2662155"/>
            <a:chExt cx="1314982" cy="1132605"/>
          </a:xfrm>
          <a:solidFill>
            <a:srgbClr val="F58D86"/>
          </a:solidFill>
        </p:grpSpPr>
        <p:sp>
          <p:nvSpPr>
            <p:cNvPr id="188" name="Rounded Rectangle 187"/>
            <p:cNvSpPr/>
            <p:nvPr/>
          </p:nvSpPr>
          <p:spPr>
            <a:xfrm rot="16200000">
              <a:off x="4180519" y="2145770"/>
              <a:ext cx="282211" cy="1314981"/>
            </a:xfrm>
            <a:prstGeom prst="roundRect">
              <a:avLst/>
            </a:prstGeom>
            <a:solidFill>
              <a:srgbClr val="BFE3FA"/>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9" name="Rounded Rectangle 188"/>
            <p:cNvSpPr/>
            <p:nvPr/>
          </p:nvSpPr>
          <p:spPr>
            <a:xfrm rot="16200000">
              <a:off x="4180519" y="2427981"/>
              <a:ext cx="282211" cy="1314981"/>
            </a:xfrm>
            <a:prstGeom prst="roundRect">
              <a:avLst/>
            </a:prstGeom>
            <a:solidFill>
              <a:srgbClr val="3FAAF0"/>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0" name="Rounded Rectangle 189"/>
            <p:cNvSpPr/>
            <p:nvPr/>
          </p:nvSpPr>
          <p:spPr>
            <a:xfrm rot="16200000">
              <a:off x="4180520" y="2710193"/>
              <a:ext cx="282211" cy="1314981"/>
            </a:xfrm>
            <a:prstGeom prst="roundRect">
              <a:avLst/>
            </a:prstGeom>
            <a:solidFill>
              <a:srgbClr val="1B8AC6"/>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1" name="Rounded Rectangle 190"/>
            <p:cNvSpPr/>
            <p:nvPr/>
          </p:nvSpPr>
          <p:spPr>
            <a:xfrm rot="16200000">
              <a:off x="4180520" y="2996164"/>
              <a:ext cx="282210" cy="1314981"/>
            </a:xfrm>
            <a:prstGeom prst="roundRect">
              <a:avLst/>
            </a:prstGeom>
            <a:solidFill>
              <a:srgbClr val="0C6198"/>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92" name="Rounded Rectangle 191"/>
          <p:cNvSpPr/>
          <p:nvPr/>
        </p:nvSpPr>
        <p:spPr>
          <a:xfrm>
            <a:off x="1124899" y="1904959"/>
            <a:ext cx="282208" cy="1314981"/>
          </a:xfrm>
          <a:prstGeom prst="roundRect">
            <a:avLst/>
          </a:prstGeom>
          <a:solidFill>
            <a:srgbClr val="0C6198">
              <a:lumMod val="20000"/>
              <a:lumOff val="80000"/>
            </a:srgbClr>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3" name="Rounded Rectangle 192"/>
          <p:cNvSpPr/>
          <p:nvPr/>
        </p:nvSpPr>
        <p:spPr>
          <a:xfrm>
            <a:off x="1124899" y="3209721"/>
            <a:ext cx="282208" cy="1314981"/>
          </a:xfrm>
          <a:prstGeom prst="roundRect">
            <a:avLst/>
          </a:prstGeom>
          <a:solidFill>
            <a:srgbClr val="BFE3FA"/>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4" name="Rounded Rectangle 193"/>
          <p:cNvSpPr/>
          <p:nvPr/>
        </p:nvSpPr>
        <p:spPr>
          <a:xfrm>
            <a:off x="1112009" y="4540583"/>
            <a:ext cx="282208" cy="1348592"/>
          </a:xfrm>
          <a:prstGeom prst="roundRect">
            <a:avLst/>
          </a:prstGeom>
          <a:solidFill>
            <a:srgbClr val="BFE3FA"/>
          </a:solidFill>
          <a:ln w="9525" cap="flat" cmpd="sng" algn="ctr">
            <a:solidFill>
              <a:srgbClr val="46AEE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5" name="TextBox 194"/>
          <p:cNvSpPr txBox="1"/>
          <p:nvPr/>
        </p:nvSpPr>
        <p:spPr>
          <a:xfrm rot="16200000">
            <a:off x="3014732" y="2755647"/>
            <a:ext cx="7721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Task 1</a:t>
            </a:r>
            <a:endParaRPr kumimoji="0" lang="en-US" sz="1800" b="0" i="0" u="none" strike="noStrike" kern="0" cap="none" spc="0" normalizeH="0" baseline="0" noProof="0" dirty="0">
              <a:ln>
                <a:noFill/>
              </a:ln>
              <a:solidFill>
                <a:sysClr val="windowText" lastClr="000000"/>
              </a:solidFill>
              <a:effectLst/>
              <a:uLnTx/>
              <a:uFillTx/>
            </a:endParaRPr>
          </a:p>
        </p:txBody>
      </p:sp>
      <p:sp>
        <p:nvSpPr>
          <p:cNvPr id="196" name="TextBox 195"/>
          <p:cNvSpPr txBox="1"/>
          <p:nvPr/>
        </p:nvSpPr>
        <p:spPr>
          <a:xfrm rot="16200000">
            <a:off x="3014732" y="3861358"/>
            <a:ext cx="7721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Task 2</a:t>
            </a:r>
            <a:endParaRPr kumimoji="0" lang="en-US" sz="1800" b="0" i="0" u="none" strike="noStrike" kern="0" cap="none" spc="0" normalizeH="0" baseline="0" noProof="0" dirty="0">
              <a:ln>
                <a:noFill/>
              </a:ln>
              <a:solidFill>
                <a:sysClr val="windowText" lastClr="000000"/>
              </a:solidFill>
              <a:effectLst/>
              <a:uLnTx/>
              <a:uFillTx/>
            </a:endParaRPr>
          </a:p>
        </p:txBody>
      </p:sp>
      <p:sp>
        <p:nvSpPr>
          <p:cNvPr id="197" name="TextBox 196"/>
          <p:cNvSpPr txBox="1"/>
          <p:nvPr/>
        </p:nvSpPr>
        <p:spPr>
          <a:xfrm rot="16200000">
            <a:off x="3014732" y="4986554"/>
            <a:ext cx="7721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Task 3</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223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7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8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p:bldP spid="163" grpId="0" animBg="1"/>
      <p:bldP spid="164" grpId="0" animBg="1"/>
      <p:bldP spid="165" grpId="0"/>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92" grpId="0" animBg="1"/>
      <p:bldP spid="193" grpId="0" animBg="1"/>
      <p:bldP spid="194" grpId="0" animBg="1"/>
      <p:bldP spid="195" grpId="0"/>
      <p:bldP spid="196" grpId="0"/>
      <p:bldP spid="1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Encoding problem in Spark</a:t>
            </a:r>
            <a:endParaRPr lang="en-US" sz="2800" dirty="0"/>
          </a:p>
        </p:txBody>
      </p:sp>
      <p:sp>
        <p:nvSpPr>
          <p:cNvPr id="3" name="Text Placeholder 2"/>
          <p:cNvSpPr>
            <a:spLocks noGrp="1"/>
          </p:cNvSpPr>
          <p:nvPr>
            <p:ph type="body" sz="quarter" idx="13"/>
          </p:nvPr>
        </p:nvSpPr>
        <p:spPr/>
        <p:txBody>
          <a:bodyPr>
            <a:noAutofit/>
          </a:bodyPr>
          <a:lstStyle/>
          <a:p>
            <a:pPr marL="463550" indent="-342900" defTabSz="3135313">
              <a:buFont typeface="Wingdings" charset="2"/>
              <a:buChar char="Ø"/>
            </a:pPr>
            <a:r>
              <a:rPr lang="en-US" sz="2400" dirty="0" smtClean="0">
                <a:solidFill>
                  <a:srgbClr val="282828"/>
                </a:solidFill>
              </a:rPr>
              <a:t>Use Apache Spark 2.0 DataFrame API in Scala </a:t>
            </a:r>
          </a:p>
          <a:p>
            <a:pPr marL="463550" indent="-342900" defTabSz="3135313">
              <a:buFont typeface="Wingdings" charset="2"/>
              <a:buChar char="Ø"/>
            </a:pPr>
            <a:r>
              <a:rPr lang="en-US" sz="2400" dirty="0" smtClean="0">
                <a:solidFill>
                  <a:srgbClr val="282828"/>
                </a:solidFill>
              </a:rPr>
              <a:t>Operating on multiple DataFrames, define operations for the DataFrame as a whole and often join a couple of DataFrames</a:t>
            </a:r>
          </a:p>
          <a:p>
            <a:pPr marL="463550" indent="-342900" defTabSz="3135313">
              <a:buFont typeface="Wingdings" charset="2"/>
              <a:buChar char="Ø"/>
            </a:pPr>
            <a:r>
              <a:rPr lang="en-US" sz="2400" dirty="0" smtClean="0">
                <a:solidFill>
                  <a:srgbClr val="282828"/>
                </a:solidFill>
              </a:rPr>
              <a:t>Use </a:t>
            </a:r>
            <a:r>
              <a:rPr lang="en-US" sz="2400" dirty="0" smtClean="0">
                <a:solidFill>
                  <a:srgbClr val="282828"/>
                </a:solidFill>
                <a:latin typeface="Courier New"/>
                <a:cs typeface="Courier New"/>
              </a:rPr>
              <a:t>filter </a:t>
            </a:r>
            <a:r>
              <a:rPr lang="en-US" sz="2400" dirty="0" smtClean="0">
                <a:solidFill>
                  <a:srgbClr val="282828"/>
                </a:solidFill>
                <a:cs typeface="Courier New"/>
              </a:rPr>
              <a:t>transformation defined by computation on multiple columns</a:t>
            </a:r>
          </a:p>
          <a:p>
            <a:pPr marL="800100" lvl="1" indent="-342900" defTabSz="3135313">
              <a:buFont typeface="Wingdings" charset="2"/>
              <a:buChar char="Ø"/>
            </a:pPr>
            <a:r>
              <a:rPr lang="en-US" sz="2000" dirty="0" smtClean="0">
                <a:solidFill>
                  <a:srgbClr val="282828"/>
                </a:solidFill>
                <a:cs typeface="Courier New"/>
              </a:rPr>
              <a:t>Implement the functionality using User-defined Functions (</a:t>
            </a:r>
            <a:r>
              <a:rPr lang="en-US" sz="2000" dirty="0" smtClean="0">
                <a:solidFill>
                  <a:srgbClr val="282828"/>
                </a:solidFill>
                <a:latin typeface="Courier New"/>
                <a:cs typeface="Courier New"/>
              </a:rPr>
              <a:t>UDF</a:t>
            </a:r>
            <a:r>
              <a:rPr lang="en-US" sz="2000" dirty="0" smtClean="0">
                <a:solidFill>
                  <a:srgbClr val="282828"/>
                </a:solidFill>
                <a:cs typeface="Courier New"/>
              </a:rPr>
              <a:t>)</a:t>
            </a:r>
          </a:p>
          <a:p>
            <a:pPr marL="800100" lvl="1" indent="-342900" defTabSz="3135313">
              <a:buFont typeface="Wingdings" charset="2"/>
              <a:buChar char="Ø"/>
            </a:pPr>
            <a:r>
              <a:rPr lang="en-US" sz="2000" dirty="0" smtClean="0">
                <a:solidFill>
                  <a:srgbClr val="282828"/>
                </a:solidFill>
                <a:latin typeface="Courier New"/>
                <a:cs typeface="Courier New"/>
              </a:rPr>
              <a:t>UDF </a:t>
            </a:r>
            <a:r>
              <a:rPr lang="en-US" sz="2000" dirty="0" smtClean="0">
                <a:solidFill>
                  <a:srgbClr val="282828"/>
                </a:solidFill>
                <a:cs typeface="Courier New"/>
              </a:rPr>
              <a:t>is a feature of Spark SQL to define new column based functions</a:t>
            </a:r>
          </a:p>
          <a:p>
            <a:pPr marL="800100" lvl="1" indent="-342900" defTabSz="3135313">
              <a:buFont typeface="Wingdings" charset="2"/>
              <a:buChar char="Ø"/>
            </a:pPr>
            <a:r>
              <a:rPr lang="en-US" sz="2000" dirty="0" smtClean="0">
                <a:solidFill>
                  <a:srgbClr val="282828"/>
                </a:solidFill>
                <a:cs typeface="Courier New"/>
              </a:rPr>
              <a:t>Spark doesn’t attempt to optimize </a:t>
            </a:r>
            <a:r>
              <a:rPr lang="en-US" sz="2000" dirty="0" smtClean="0">
                <a:solidFill>
                  <a:srgbClr val="282828"/>
                </a:solidFill>
                <a:latin typeface="Courier New"/>
                <a:cs typeface="Courier New"/>
              </a:rPr>
              <a:t>UDF</a:t>
            </a:r>
          </a:p>
          <a:p>
            <a:pPr marL="463550" indent="-342900" defTabSz="3135313">
              <a:buFont typeface="Wingdings" charset="2"/>
              <a:buChar char="Ø"/>
            </a:pPr>
            <a:r>
              <a:rPr lang="en-US" dirty="0" smtClean="0">
                <a:solidFill>
                  <a:srgbClr val="282828"/>
                </a:solidFill>
              </a:rPr>
              <a:t>Use SQL </a:t>
            </a:r>
            <a:r>
              <a:rPr lang="en-US" dirty="0" smtClean="0">
                <a:solidFill>
                  <a:srgbClr val="282828"/>
                </a:solidFill>
                <a:latin typeface="Courier New"/>
                <a:cs typeface="Courier New"/>
              </a:rPr>
              <a:t>select</a:t>
            </a:r>
            <a:r>
              <a:rPr lang="en-US" dirty="0" smtClean="0">
                <a:solidFill>
                  <a:srgbClr val="282828"/>
                </a:solidFill>
              </a:rPr>
              <a:t> queries to join columns from different DataFrames</a:t>
            </a:r>
            <a:endParaRPr lang="en-US" dirty="0" smtClean="0">
              <a:solidFill>
                <a:srgbClr val="282828"/>
              </a:solidFill>
              <a:latin typeface="Courier New"/>
              <a:cs typeface="Courier New"/>
            </a:endParaRPr>
          </a:p>
          <a:p>
            <a:pPr marL="463550" indent="-342900" defTabSz="3135313">
              <a:buFont typeface="Wingdings" charset="2"/>
              <a:buChar char="Ø"/>
            </a:pPr>
            <a:r>
              <a:rPr lang="en-US" dirty="0" smtClean="0">
                <a:solidFill>
                  <a:srgbClr val="282828"/>
                </a:solidFill>
                <a:cs typeface="Courier New"/>
              </a:rPr>
              <a:t>Use </a:t>
            </a:r>
            <a:r>
              <a:rPr lang="en-US" dirty="0" err="1" smtClean="0">
                <a:solidFill>
                  <a:srgbClr val="282828"/>
                </a:solidFill>
                <a:latin typeface="Courier New"/>
                <a:cs typeface="Courier New"/>
              </a:rPr>
              <a:t>groupBy</a:t>
            </a:r>
            <a:r>
              <a:rPr lang="en-US" dirty="0" smtClean="0">
                <a:solidFill>
                  <a:srgbClr val="282828"/>
                </a:solidFill>
                <a:latin typeface="Courier New"/>
                <a:cs typeface="Courier New"/>
              </a:rPr>
              <a:t> </a:t>
            </a:r>
            <a:r>
              <a:rPr lang="en-US" dirty="0" smtClean="0">
                <a:solidFill>
                  <a:srgbClr val="282828"/>
                </a:solidFill>
                <a:cs typeface="Courier New"/>
              </a:rPr>
              <a:t>and aggregations</a:t>
            </a:r>
            <a:r>
              <a:rPr lang="en-US" dirty="0" smtClean="0">
                <a:solidFill>
                  <a:srgbClr val="282828"/>
                </a:solidFill>
              </a:rPr>
              <a:t> (</a:t>
            </a:r>
            <a:r>
              <a:rPr lang="en-US" dirty="0" smtClean="0">
                <a:solidFill>
                  <a:srgbClr val="282828"/>
                </a:solidFill>
                <a:latin typeface="Courier New"/>
                <a:cs typeface="Courier New"/>
              </a:rPr>
              <a:t>count, sum</a:t>
            </a:r>
            <a:r>
              <a:rPr lang="en-US" dirty="0" smtClean="0">
                <a:solidFill>
                  <a:srgbClr val="282828"/>
                </a:solidFill>
              </a:rPr>
              <a:t>) to apply on the grouped data</a:t>
            </a:r>
            <a:endParaRPr lang="en-US" sz="2400" dirty="0" smtClean="0">
              <a:solidFill>
                <a:srgbClr val="282828"/>
              </a:solidFill>
            </a:endParaRPr>
          </a:p>
        </p:txBody>
      </p:sp>
    </p:spTree>
    <p:extLst>
      <p:ext uri="{BB962C8B-B14F-4D97-AF65-F5344CB8AC3E}">
        <p14:creationId xmlns:p14="http://schemas.microsoft.com/office/powerpoint/2010/main" val="24384566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DataFrames Organization</a:t>
            </a:r>
            <a:endParaRPr lang="en-US" sz="2800" dirty="0"/>
          </a:p>
        </p:txBody>
      </p:sp>
      <p:graphicFrame>
        <p:nvGraphicFramePr>
          <p:cNvPr id="82" name="Table 81"/>
          <p:cNvGraphicFramePr>
            <a:graphicFrameLocks noGrp="1"/>
          </p:cNvGraphicFramePr>
          <p:nvPr>
            <p:extLst>
              <p:ext uri="{D42A27DB-BD31-4B8C-83A1-F6EECF244321}">
                <p14:modId xmlns:p14="http://schemas.microsoft.com/office/powerpoint/2010/main" val="36469074"/>
              </p:ext>
            </p:extLst>
          </p:nvPr>
        </p:nvGraphicFramePr>
        <p:xfrm>
          <a:off x="1524000" y="1600208"/>
          <a:ext cx="2019300" cy="1112520"/>
        </p:xfrm>
        <a:graphic>
          <a:graphicData uri="http://schemas.openxmlformats.org/drawingml/2006/table">
            <a:tbl>
              <a:tblPr firstRow="1" bandRow="1">
                <a:tableStyleId>{5C22544A-7EE6-4342-B048-85BDC9FD1C3A}</a:tableStyleId>
              </a:tblPr>
              <a:tblGrid>
                <a:gridCol w="673100"/>
                <a:gridCol w="673100"/>
                <a:gridCol w="673100"/>
              </a:tblGrid>
              <a:tr h="370840">
                <a:tc>
                  <a:txBody>
                    <a:bodyPr/>
                    <a:lstStyle/>
                    <a:p>
                      <a:r>
                        <a:rPr lang="en-US" sz="1200" dirty="0" smtClean="0"/>
                        <a:t>Event</a:t>
                      </a:r>
                      <a:endParaRPr lang="en-US" sz="1200" dirty="0"/>
                    </a:p>
                  </a:txBody>
                  <a:tcPr/>
                </a:tc>
                <a:tc>
                  <a:txBody>
                    <a:bodyPr/>
                    <a:lstStyle/>
                    <a:p>
                      <a:r>
                        <a:rPr lang="en-US" sz="1200" dirty="0" err="1" smtClean="0"/>
                        <a:t>Lumi</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Weight</a:t>
                      </a:r>
                    </a:p>
                  </a:txBody>
                  <a:tcPr/>
                </a:tc>
              </a:tr>
              <a:tr h="370840">
                <a:tc>
                  <a:txBody>
                    <a:bodyPr/>
                    <a:lstStyle/>
                    <a:p>
                      <a:r>
                        <a:rPr lang="en-US" sz="1200" dirty="0" smtClean="0"/>
                        <a:t>1</a:t>
                      </a:r>
                      <a:endParaRPr lang="en-US" sz="1200" dirty="0"/>
                    </a:p>
                  </a:txBody>
                  <a:tcPr/>
                </a:tc>
                <a:tc>
                  <a:txBody>
                    <a:bodyPr/>
                    <a:lstStyle/>
                    <a:p>
                      <a:r>
                        <a:rPr lang="en-US" sz="1200" dirty="0" smtClean="0"/>
                        <a:t>3245</a:t>
                      </a:r>
                      <a:endParaRPr lang="en-US" sz="1200" dirty="0"/>
                    </a:p>
                  </a:txBody>
                  <a:tcPr/>
                </a:tc>
                <a:tc>
                  <a:txBody>
                    <a:bodyPr/>
                    <a:lstStyle/>
                    <a:p>
                      <a:r>
                        <a:rPr lang="en-US" sz="1200" dirty="0" smtClean="0"/>
                        <a:t>0.5</a:t>
                      </a:r>
                      <a:endParaRPr lang="en-US" sz="1200" dirty="0"/>
                    </a:p>
                  </a:txBody>
                  <a:tcPr/>
                </a:tc>
              </a:tr>
              <a:tr h="370840">
                <a:tc>
                  <a:txBody>
                    <a:bodyPr/>
                    <a:lstStyle/>
                    <a:p>
                      <a:r>
                        <a:rPr lang="en-US" sz="1200" dirty="0" smtClean="0"/>
                        <a:t>2</a:t>
                      </a:r>
                      <a:endParaRPr lang="en-US" sz="1200" dirty="0"/>
                    </a:p>
                  </a:txBody>
                  <a:tcPr/>
                </a:tc>
                <a:tc>
                  <a:txBody>
                    <a:bodyPr/>
                    <a:lstStyle/>
                    <a:p>
                      <a:r>
                        <a:rPr lang="en-US" sz="1200" dirty="0" smtClean="0"/>
                        <a:t>3444</a:t>
                      </a:r>
                      <a:endParaRPr lang="en-US" sz="1200" dirty="0"/>
                    </a:p>
                  </a:txBody>
                  <a:tcPr/>
                </a:tc>
                <a:tc>
                  <a:txBody>
                    <a:bodyPr/>
                    <a:lstStyle/>
                    <a:p>
                      <a:r>
                        <a:rPr lang="en-US" sz="1200" dirty="0" smtClean="0"/>
                        <a:t>0.65</a:t>
                      </a:r>
                      <a:endParaRPr lang="en-US" sz="1200" dirty="0"/>
                    </a:p>
                  </a:txBody>
                  <a:tcPr/>
                </a:tc>
              </a:tr>
            </a:tbl>
          </a:graphicData>
        </a:graphic>
      </p:graphicFrame>
      <p:sp>
        <p:nvSpPr>
          <p:cNvPr id="83" name="TextBox 82"/>
          <p:cNvSpPr txBox="1"/>
          <p:nvPr/>
        </p:nvSpPr>
        <p:spPr>
          <a:xfrm>
            <a:off x="1845734" y="961742"/>
            <a:ext cx="1138878" cy="369332"/>
          </a:xfrm>
          <a:prstGeom prst="rect">
            <a:avLst/>
          </a:prstGeom>
          <a:noFill/>
        </p:spPr>
        <p:txBody>
          <a:bodyPr wrap="none" rtlCol="0">
            <a:spAutoFit/>
          </a:bodyPr>
          <a:lstStyle/>
          <a:p>
            <a:r>
              <a:rPr lang="en-US" dirty="0" smtClean="0"/>
              <a:t>Event Info</a:t>
            </a:r>
            <a:endParaRPr lang="en-US" dirty="0"/>
          </a:p>
        </p:txBody>
      </p:sp>
      <p:graphicFrame>
        <p:nvGraphicFramePr>
          <p:cNvPr id="84" name="Table 83"/>
          <p:cNvGraphicFramePr>
            <a:graphicFrameLocks noGrp="1"/>
          </p:cNvGraphicFramePr>
          <p:nvPr>
            <p:extLst>
              <p:ext uri="{D42A27DB-BD31-4B8C-83A1-F6EECF244321}">
                <p14:modId xmlns:p14="http://schemas.microsoft.com/office/powerpoint/2010/main" val="771807373"/>
              </p:ext>
            </p:extLst>
          </p:nvPr>
        </p:nvGraphicFramePr>
        <p:xfrm>
          <a:off x="4614334" y="1107524"/>
          <a:ext cx="2019300" cy="2225040"/>
        </p:xfrm>
        <a:graphic>
          <a:graphicData uri="http://schemas.openxmlformats.org/drawingml/2006/table">
            <a:tbl>
              <a:tblPr firstRow="1" bandRow="1">
                <a:tableStyleId>{5C22544A-7EE6-4342-B048-85BDC9FD1C3A}</a:tableStyleId>
              </a:tblPr>
              <a:tblGrid>
                <a:gridCol w="673100"/>
                <a:gridCol w="673100"/>
                <a:gridCol w="673100"/>
              </a:tblGrid>
              <a:tr h="370840">
                <a:tc>
                  <a:txBody>
                    <a:bodyPr/>
                    <a:lstStyle/>
                    <a:p>
                      <a:r>
                        <a:rPr lang="en-US" sz="1200" dirty="0" smtClean="0"/>
                        <a:t>Event</a:t>
                      </a:r>
                      <a:endParaRPr lang="en-US" sz="1200" dirty="0"/>
                    </a:p>
                  </a:txBody>
                  <a:tcPr/>
                </a:tc>
                <a:tc>
                  <a:txBody>
                    <a:bodyPr/>
                    <a:lstStyle/>
                    <a:p>
                      <a:r>
                        <a:rPr lang="en-US" sz="1200" dirty="0" err="1" smtClean="0"/>
                        <a:t>pt</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eta</a:t>
                      </a:r>
                    </a:p>
                  </a:txBody>
                  <a:tcPr/>
                </a:tc>
              </a:tr>
              <a:tr h="370840">
                <a:tc>
                  <a:txBody>
                    <a:bodyPr/>
                    <a:lstStyle/>
                    <a:p>
                      <a:r>
                        <a:rPr lang="en-US" sz="1200" dirty="0" smtClean="0"/>
                        <a:t>1</a:t>
                      </a:r>
                      <a:endParaRPr lang="en-US" sz="1200" dirty="0"/>
                    </a:p>
                  </a:txBody>
                  <a:tcPr/>
                </a:tc>
                <a:tc>
                  <a:txBody>
                    <a:bodyPr/>
                    <a:lstStyle/>
                    <a:p>
                      <a:r>
                        <a:rPr lang="en-US" sz="1200" dirty="0" smtClean="0"/>
                        <a:t>0.034</a:t>
                      </a:r>
                      <a:endParaRPr lang="en-US" sz="1200" dirty="0"/>
                    </a:p>
                  </a:txBody>
                  <a:tcPr/>
                </a:tc>
                <a:tc>
                  <a:txBody>
                    <a:bodyPr/>
                    <a:lstStyle/>
                    <a:p>
                      <a:r>
                        <a:rPr lang="en-US" sz="1200" dirty="0" smtClean="0"/>
                        <a:t>10.5</a:t>
                      </a:r>
                      <a:endParaRPr lang="en-US" sz="1200" dirty="0"/>
                    </a:p>
                  </a:txBody>
                  <a:tcPr/>
                </a:tc>
              </a:tr>
              <a:tr h="370840">
                <a:tc>
                  <a:txBody>
                    <a:bodyPr/>
                    <a:lstStyle/>
                    <a:p>
                      <a:r>
                        <a:rPr lang="en-US" sz="1200" dirty="0" smtClean="0"/>
                        <a:t>1</a:t>
                      </a:r>
                      <a:endParaRPr lang="en-US" sz="1200" dirty="0"/>
                    </a:p>
                  </a:txBody>
                  <a:tcPr/>
                </a:tc>
                <a:tc>
                  <a:txBody>
                    <a:bodyPr/>
                    <a:lstStyle/>
                    <a:p>
                      <a:r>
                        <a:rPr lang="en-US" sz="1200" dirty="0" smtClean="0"/>
                        <a:t>0.045</a:t>
                      </a:r>
                      <a:endParaRPr lang="en-US" sz="1200" dirty="0"/>
                    </a:p>
                  </a:txBody>
                  <a:tcPr/>
                </a:tc>
                <a:tc>
                  <a:txBody>
                    <a:bodyPr/>
                    <a:lstStyle/>
                    <a:p>
                      <a:r>
                        <a:rPr lang="en-US" sz="1200" dirty="0" smtClean="0"/>
                        <a:t>7.8</a:t>
                      </a:r>
                      <a:endParaRPr lang="en-US" sz="1200" dirty="0"/>
                    </a:p>
                  </a:txBody>
                  <a:tcPr/>
                </a:tc>
              </a:tr>
              <a:tr h="370840">
                <a:tc>
                  <a:txBody>
                    <a:bodyPr/>
                    <a:lstStyle/>
                    <a:p>
                      <a:r>
                        <a:rPr lang="en-US" sz="1200" dirty="0" smtClean="0"/>
                        <a:t>1</a:t>
                      </a:r>
                      <a:endParaRPr lang="en-US" sz="1200" dirty="0"/>
                    </a:p>
                  </a:txBody>
                  <a:tcPr/>
                </a:tc>
                <a:tc>
                  <a:txBody>
                    <a:bodyPr/>
                    <a:lstStyle/>
                    <a:p>
                      <a:r>
                        <a:rPr lang="en-US" sz="1200" dirty="0" smtClean="0"/>
                        <a:t>-0.92</a:t>
                      </a:r>
                      <a:endParaRPr lang="en-US" sz="1200" dirty="0"/>
                    </a:p>
                  </a:txBody>
                  <a:tcPr/>
                </a:tc>
                <a:tc>
                  <a:txBody>
                    <a:bodyPr/>
                    <a:lstStyle/>
                    <a:p>
                      <a:r>
                        <a:rPr lang="en-US" sz="1200" dirty="0" smtClean="0"/>
                        <a:t>7.6</a:t>
                      </a:r>
                      <a:endParaRPr lang="en-US" sz="1200" dirty="0"/>
                    </a:p>
                  </a:txBody>
                  <a:tcPr/>
                </a:tc>
              </a:tr>
              <a:tr h="370840">
                <a:tc>
                  <a:txBody>
                    <a:bodyPr/>
                    <a:lstStyle/>
                    <a:p>
                      <a:r>
                        <a:rPr lang="en-US" sz="1200" dirty="0" smtClean="0"/>
                        <a:t>2</a:t>
                      </a:r>
                      <a:endParaRPr lang="en-US" sz="1200" dirty="0"/>
                    </a:p>
                  </a:txBody>
                  <a:tcPr/>
                </a:tc>
                <a:tc>
                  <a:txBody>
                    <a:bodyPr/>
                    <a:lstStyle/>
                    <a:p>
                      <a:r>
                        <a:rPr lang="en-US" sz="1200" dirty="0" smtClean="0"/>
                        <a:t>1.0</a:t>
                      </a:r>
                      <a:endParaRPr lang="en-US" sz="1200" dirty="0"/>
                    </a:p>
                  </a:txBody>
                  <a:tcPr/>
                </a:tc>
                <a:tc>
                  <a:txBody>
                    <a:bodyPr/>
                    <a:lstStyle/>
                    <a:p>
                      <a:r>
                        <a:rPr lang="en-US" sz="1200" dirty="0" smtClean="0"/>
                        <a:t>10.9</a:t>
                      </a:r>
                      <a:endParaRPr lang="en-US" sz="1200" dirty="0"/>
                    </a:p>
                  </a:txBody>
                  <a:tcPr/>
                </a:tc>
              </a:tr>
              <a:tr h="370840">
                <a:tc>
                  <a:txBody>
                    <a:bodyPr/>
                    <a:lstStyle/>
                    <a:p>
                      <a:r>
                        <a:rPr lang="en-US" sz="1200" dirty="0" smtClean="0"/>
                        <a:t>2</a:t>
                      </a:r>
                      <a:endParaRPr lang="en-US" sz="1200" dirty="0"/>
                    </a:p>
                  </a:txBody>
                  <a:tcPr/>
                </a:tc>
                <a:tc>
                  <a:txBody>
                    <a:bodyPr/>
                    <a:lstStyle/>
                    <a:p>
                      <a:r>
                        <a:rPr lang="en-US" sz="1200" dirty="0" smtClean="0"/>
                        <a:t>0.54</a:t>
                      </a:r>
                      <a:endParaRPr lang="en-US" sz="1200" dirty="0"/>
                    </a:p>
                  </a:txBody>
                  <a:tcPr/>
                </a:tc>
                <a:tc>
                  <a:txBody>
                    <a:bodyPr/>
                    <a:lstStyle/>
                    <a:p>
                      <a:r>
                        <a:rPr lang="en-US" sz="1200" dirty="0" smtClean="0"/>
                        <a:t>11.0</a:t>
                      </a:r>
                      <a:endParaRPr lang="en-US" sz="1200" dirty="0"/>
                    </a:p>
                  </a:txBody>
                  <a:tcPr/>
                </a:tc>
              </a:tr>
            </a:tbl>
          </a:graphicData>
        </a:graphic>
      </p:graphicFrame>
      <p:graphicFrame>
        <p:nvGraphicFramePr>
          <p:cNvPr id="85" name="Table 84"/>
          <p:cNvGraphicFramePr>
            <a:graphicFrameLocks noGrp="1"/>
          </p:cNvGraphicFramePr>
          <p:nvPr>
            <p:extLst>
              <p:ext uri="{D42A27DB-BD31-4B8C-83A1-F6EECF244321}">
                <p14:modId xmlns:p14="http://schemas.microsoft.com/office/powerpoint/2010/main" val="2207573294"/>
              </p:ext>
            </p:extLst>
          </p:nvPr>
        </p:nvGraphicFramePr>
        <p:xfrm>
          <a:off x="4614334" y="3855692"/>
          <a:ext cx="2019300" cy="1854200"/>
        </p:xfrm>
        <a:graphic>
          <a:graphicData uri="http://schemas.openxmlformats.org/drawingml/2006/table">
            <a:tbl>
              <a:tblPr firstRow="1" bandRow="1">
                <a:tableStyleId>{5C22544A-7EE6-4342-B048-85BDC9FD1C3A}</a:tableStyleId>
              </a:tblPr>
              <a:tblGrid>
                <a:gridCol w="673100"/>
                <a:gridCol w="673100"/>
                <a:gridCol w="673100"/>
              </a:tblGrid>
              <a:tr h="370840">
                <a:tc>
                  <a:txBody>
                    <a:bodyPr/>
                    <a:lstStyle/>
                    <a:p>
                      <a:r>
                        <a:rPr lang="en-US" sz="1200" dirty="0" smtClean="0"/>
                        <a:t>Event</a:t>
                      </a:r>
                      <a:endParaRPr lang="en-US" sz="1200" dirty="0"/>
                    </a:p>
                  </a:txBody>
                  <a:tcPr/>
                </a:tc>
                <a:tc>
                  <a:txBody>
                    <a:bodyPr/>
                    <a:lstStyle/>
                    <a:p>
                      <a:r>
                        <a:rPr lang="en-US" sz="1200" dirty="0" smtClean="0"/>
                        <a:t>phi</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mass</a:t>
                      </a:r>
                    </a:p>
                  </a:txBody>
                  <a:tcPr/>
                </a:tc>
              </a:tr>
              <a:tr h="370840">
                <a:tc>
                  <a:txBody>
                    <a:bodyPr/>
                    <a:lstStyle/>
                    <a:p>
                      <a:r>
                        <a:rPr lang="en-US" sz="1200" dirty="0" smtClean="0"/>
                        <a:t>1</a:t>
                      </a:r>
                      <a:endParaRPr lang="en-US" sz="1200" dirty="0"/>
                    </a:p>
                  </a:txBody>
                  <a:tcPr/>
                </a:tc>
                <a:tc>
                  <a:txBody>
                    <a:bodyPr/>
                    <a:lstStyle/>
                    <a:p>
                      <a:r>
                        <a:rPr lang="en-US" sz="1200" dirty="0" smtClean="0"/>
                        <a:t>4.5</a:t>
                      </a:r>
                      <a:endParaRPr lang="en-US" sz="1200" dirty="0"/>
                    </a:p>
                  </a:txBody>
                  <a:tcPr/>
                </a:tc>
                <a:tc>
                  <a:txBody>
                    <a:bodyPr/>
                    <a:lstStyle/>
                    <a:p>
                      <a:r>
                        <a:rPr lang="en-US" sz="1200" dirty="0" smtClean="0"/>
                        <a:t>89</a:t>
                      </a:r>
                      <a:endParaRPr lang="en-US" sz="1200" dirty="0"/>
                    </a:p>
                  </a:txBody>
                  <a:tcPr/>
                </a:tc>
              </a:tr>
              <a:tr h="370840">
                <a:tc>
                  <a:txBody>
                    <a:bodyPr/>
                    <a:lstStyle/>
                    <a:p>
                      <a:r>
                        <a:rPr lang="en-US" sz="1200" dirty="0" smtClean="0"/>
                        <a:t>1</a:t>
                      </a:r>
                      <a:endParaRPr lang="en-US" sz="1200" dirty="0"/>
                    </a:p>
                  </a:txBody>
                  <a:tcPr/>
                </a:tc>
                <a:tc>
                  <a:txBody>
                    <a:bodyPr/>
                    <a:lstStyle/>
                    <a:p>
                      <a:r>
                        <a:rPr lang="en-US" sz="1200" dirty="0" smtClean="0"/>
                        <a:t>6.5</a:t>
                      </a:r>
                      <a:endParaRPr lang="en-US" sz="1200" dirty="0"/>
                    </a:p>
                  </a:txBody>
                  <a:tcPr/>
                </a:tc>
                <a:tc>
                  <a:txBody>
                    <a:bodyPr/>
                    <a:lstStyle/>
                    <a:p>
                      <a:r>
                        <a:rPr lang="en-US" sz="1200" dirty="0" smtClean="0"/>
                        <a:t>89</a:t>
                      </a:r>
                      <a:endParaRPr lang="en-US" sz="1200" dirty="0"/>
                    </a:p>
                  </a:txBody>
                  <a:tcPr/>
                </a:tc>
              </a:tr>
              <a:tr h="370840">
                <a:tc>
                  <a:txBody>
                    <a:bodyPr/>
                    <a:lstStyle/>
                    <a:p>
                      <a:r>
                        <a:rPr lang="en-US" sz="1200" dirty="0" smtClean="0"/>
                        <a:t>2</a:t>
                      </a:r>
                      <a:endParaRPr lang="en-US" sz="1200" dirty="0"/>
                    </a:p>
                  </a:txBody>
                  <a:tcPr/>
                </a:tc>
                <a:tc>
                  <a:txBody>
                    <a:bodyPr/>
                    <a:lstStyle/>
                    <a:p>
                      <a:r>
                        <a:rPr lang="en-US" sz="1200" dirty="0" smtClean="0"/>
                        <a:t>4.3</a:t>
                      </a:r>
                      <a:endParaRPr lang="en-US" sz="1200" dirty="0"/>
                    </a:p>
                  </a:txBody>
                  <a:tcPr/>
                </a:tc>
                <a:tc>
                  <a:txBody>
                    <a:bodyPr/>
                    <a:lstStyle/>
                    <a:p>
                      <a:r>
                        <a:rPr lang="en-US" sz="1200" dirty="0" smtClean="0"/>
                        <a:t>89</a:t>
                      </a:r>
                      <a:endParaRPr lang="en-US" sz="1200" dirty="0"/>
                    </a:p>
                  </a:txBody>
                  <a:tcPr/>
                </a:tc>
              </a:tr>
              <a:tr h="370840">
                <a:tc>
                  <a:txBody>
                    <a:bodyPr/>
                    <a:lstStyle/>
                    <a:p>
                      <a:r>
                        <a:rPr lang="en-US" sz="1200" dirty="0" smtClean="0"/>
                        <a:t>2</a:t>
                      </a:r>
                      <a:endParaRPr lang="en-US" sz="1200" dirty="0"/>
                    </a:p>
                  </a:txBody>
                  <a:tcPr/>
                </a:tc>
                <a:tc>
                  <a:txBody>
                    <a:bodyPr/>
                    <a:lstStyle/>
                    <a:p>
                      <a:r>
                        <a:rPr lang="en-US" sz="1200" dirty="0" smtClean="0"/>
                        <a:t>5.7</a:t>
                      </a:r>
                      <a:endParaRPr lang="en-US" sz="1200" dirty="0"/>
                    </a:p>
                  </a:txBody>
                  <a:tcPr/>
                </a:tc>
                <a:tc>
                  <a:txBody>
                    <a:bodyPr/>
                    <a:lstStyle/>
                    <a:p>
                      <a:r>
                        <a:rPr lang="en-US" sz="1200" dirty="0" smtClean="0"/>
                        <a:t>89</a:t>
                      </a:r>
                      <a:endParaRPr lang="en-US" sz="1200" dirty="0"/>
                    </a:p>
                  </a:txBody>
                  <a:tcPr/>
                </a:tc>
              </a:tr>
            </a:tbl>
          </a:graphicData>
        </a:graphic>
      </p:graphicFrame>
      <p:sp>
        <p:nvSpPr>
          <p:cNvPr id="86" name="TextBox 85"/>
          <p:cNvSpPr txBox="1"/>
          <p:nvPr/>
        </p:nvSpPr>
        <p:spPr>
          <a:xfrm>
            <a:off x="5074779" y="740008"/>
            <a:ext cx="1053894" cy="461665"/>
          </a:xfrm>
          <a:prstGeom prst="rect">
            <a:avLst/>
          </a:prstGeom>
          <a:noFill/>
        </p:spPr>
        <p:txBody>
          <a:bodyPr wrap="none" rtlCol="0">
            <a:spAutoFit/>
          </a:bodyPr>
          <a:lstStyle/>
          <a:p>
            <a:r>
              <a:rPr lang="en-US" dirty="0" err="1" smtClean="0"/>
              <a:t>Muons</a:t>
            </a:r>
            <a:endParaRPr lang="en-US" dirty="0"/>
          </a:p>
        </p:txBody>
      </p:sp>
      <p:sp>
        <p:nvSpPr>
          <p:cNvPr id="87" name="TextBox 86"/>
          <p:cNvSpPr txBox="1"/>
          <p:nvPr/>
        </p:nvSpPr>
        <p:spPr>
          <a:xfrm>
            <a:off x="5080001" y="3486360"/>
            <a:ext cx="1343637" cy="461665"/>
          </a:xfrm>
          <a:prstGeom prst="rect">
            <a:avLst/>
          </a:prstGeom>
          <a:noFill/>
        </p:spPr>
        <p:txBody>
          <a:bodyPr wrap="none" rtlCol="0">
            <a:spAutoFit/>
          </a:bodyPr>
          <a:lstStyle/>
          <a:p>
            <a:r>
              <a:rPr lang="en-US" dirty="0" smtClean="0"/>
              <a:t>Electrons</a:t>
            </a:r>
            <a:endParaRPr lang="en-US" dirty="0"/>
          </a:p>
        </p:txBody>
      </p:sp>
      <p:sp>
        <p:nvSpPr>
          <p:cNvPr id="88" name="Left Brace 87"/>
          <p:cNvSpPr/>
          <p:nvPr/>
        </p:nvSpPr>
        <p:spPr>
          <a:xfrm>
            <a:off x="4241800" y="1515533"/>
            <a:ext cx="198119" cy="10668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Left Brace 88"/>
          <p:cNvSpPr/>
          <p:nvPr/>
        </p:nvSpPr>
        <p:spPr>
          <a:xfrm>
            <a:off x="4224868" y="2650067"/>
            <a:ext cx="215051" cy="68249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1" name="Straight Arrow Connector 90"/>
          <p:cNvCxnSpPr>
            <a:stCxn id="82" idx="3"/>
            <a:endCxn id="88" idx="1"/>
          </p:cNvCxnSpPr>
          <p:nvPr/>
        </p:nvCxnSpPr>
        <p:spPr>
          <a:xfrm flipV="1">
            <a:off x="3543300" y="2048933"/>
            <a:ext cx="698500" cy="107535"/>
          </a:xfrm>
          <a:prstGeom prst="straightConnector1">
            <a:avLst/>
          </a:prstGeom>
          <a:ln>
            <a:solidFill>
              <a:srgbClr val="0C6198"/>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endCxn id="89" idx="1"/>
          </p:cNvCxnSpPr>
          <p:nvPr/>
        </p:nvCxnSpPr>
        <p:spPr>
          <a:xfrm>
            <a:off x="3543300" y="2506133"/>
            <a:ext cx="681568" cy="485183"/>
          </a:xfrm>
          <a:prstGeom prst="straightConnector1">
            <a:avLst/>
          </a:prstGeom>
          <a:ln>
            <a:solidFill>
              <a:srgbClr val="0C6198"/>
            </a:solidFill>
            <a:tailEnd type="arrow"/>
          </a:ln>
        </p:spPr>
        <p:style>
          <a:lnRef idx="2">
            <a:schemeClr val="accent1"/>
          </a:lnRef>
          <a:fillRef idx="0">
            <a:schemeClr val="accent1"/>
          </a:fillRef>
          <a:effectRef idx="1">
            <a:schemeClr val="accent1"/>
          </a:effectRef>
          <a:fontRef idx="minor">
            <a:schemeClr val="tx1"/>
          </a:fontRef>
        </p:style>
      </p:cxnSp>
      <p:sp>
        <p:nvSpPr>
          <p:cNvPr id="96" name="Left Brace 95"/>
          <p:cNvSpPr/>
          <p:nvPr/>
        </p:nvSpPr>
        <p:spPr>
          <a:xfrm>
            <a:off x="4279054" y="4275667"/>
            <a:ext cx="215051" cy="68249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Left Brace 96"/>
          <p:cNvSpPr/>
          <p:nvPr/>
        </p:nvSpPr>
        <p:spPr>
          <a:xfrm>
            <a:off x="4273973" y="5027395"/>
            <a:ext cx="215051" cy="68249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8" name="Straight Arrow Connector 97"/>
          <p:cNvCxnSpPr>
            <a:stCxn id="82" idx="3"/>
            <a:endCxn id="96" idx="1"/>
          </p:cNvCxnSpPr>
          <p:nvPr/>
        </p:nvCxnSpPr>
        <p:spPr>
          <a:xfrm>
            <a:off x="3543300" y="2156468"/>
            <a:ext cx="735754" cy="2460448"/>
          </a:xfrm>
          <a:prstGeom prst="straightConnector1">
            <a:avLst/>
          </a:prstGeom>
          <a:ln>
            <a:solidFill>
              <a:schemeClr val="accent6">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endCxn id="97" idx="1"/>
          </p:cNvCxnSpPr>
          <p:nvPr/>
        </p:nvCxnSpPr>
        <p:spPr>
          <a:xfrm>
            <a:off x="3543300" y="2506133"/>
            <a:ext cx="730673" cy="2862511"/>
          </a:xfrm>
          <a:prstGeom prst="straightConnector1">
            <a:avLst/>
          </a:prstGeom>
          <a:ln>
            <a:solidFill>
              <a:srgbClr val="3FAA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6081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Flow of operations and data in Spark</a:t>
            </a:r>
            <a:endParaRPr lang="en-US" sz="2800" dirty="0"/>
          </a:p>
        </p:txBody>
      </p:sp>
      <p:pic>
        <p:nvPicPr>
          <p:cNvPr id="12" name="Chart Placeholder 11"/>
          <p:cNvPicPr>
            <a:picLocks noGrp="1" noChangeAspect="1"/>
          </p:cNvPicPr>
          <p:nvPr>
            <p:ph type="chart" sz="quarter" idx="11"/>
          </p:nvPr>
        </p:nvPicPr>
        <p:blipFill>
          <a:blip r:embed="rId2"/>
          <a:srcRect l="-37437" r="-37437"/>
          <a:stretch>
            <a:fillRect/>
          </a:stretch>
        </p:blipFill>
        <p:spPr>
          <a:xfrm>
            <a:off x="-676131" y="884148"/>
            <a:ext cx="11013931" cy="5184026"/>
          </a:xfrm>
        </p:spPr>
      </p:pic>
    </p:spTree>
    <p:extLst>
      <p:ext uri="{BB962C8B-B14F-4D97-AF65-F5344CB8AC3E}">
        <p14:creationId xmlns:p14="http://schemas.microsoft.com/office/powerpoint/2010/main" val="11106950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Sequence of Spark transformations and actions</a:t>
            </a:r>
            <a:endParaRPr lang="en-US" sz="2800" dirty="0"/>
          </a:p>
        </p:txBody>
      </p:sp>
      <p:pic>
        <p:nvPicPr>
          <p:cNvPr id="5" name="Picture 4"/>
          <p:cNvPicPr>
            <a:picLocks noChangeAspect="1"/>
          </p:cNvPicPr>
          <p:nvPr/>
        </p:nvPicPr>
        <p:blipFill>
          <a:blip r:embed="rId2"/>
          <a:stretch>
            <a:fillRect/>
          </a:stretch>
        </p:blipFill>
        <p:spPr>
          <a:xfrm>
            <a:off x="1363344" y="1431961"/>
            <a:ext cx="6121400" cy="2463800"/>
          </a:xfrm>
          <a:prstGeom prst="rect">
            <a:avLst/>
          </a:prstGeom>
        </p:spPr>
      </p:pic>
      <p:sp>
        <p:nvSpPr>
          <p:cNvPr id="6" name="Explosion 1 5"/>
          <p:cNvSpPr/>
          <p:nvPr/>
        </p:nvSpPr>
        <p:spPr>
          <a:xfrm>
            <a:off x="2724860" y="2071271"/>
            <a:ext cx="2934464" cy="2502784"/>
          </a:xfrm>
          <a:prstGeom prst="irregularSeal1">
            <a:avLst/>
          </a:prstGeom>
          <a:solidFill>
            <a:srgbClr val="99D6EA"/>
          </a:solidFill>
          <a:ln>
            <a:solidFill>
              <a:srgbClr val="004C97"/>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JOIN</a:t>
            </a:r>
            <a:endParaRPr lang="en-US" dirty="0"/>
          </a:p>
        </p:txBody>
      </p:sp>
      <p:pic>
        <p:nvPicPr>
          <p:cNvPr id="7" name="Picture 6"/>
          <p:cNvPicPr>
            <a:picLocks noChangeAspect="1"/>
          </p:cNvPicPr>
          <p:nvPr/>
        </p:nvPicPr>
        <p:blipFill>
          <a:blip r:embed="rId3"/>
          <a:stretch>
            <a:fillRect/>
          </a:stretch>
        </p:blipFill>
        <p:spPr>
          <a:xfrm>
            <a:off x="1633424" y="2392753"/>
            <a:ext cx="4178300" cy="1257300"/>
          </a:xfrm>
          <a:prstGeom prst="rect">
            <a:avLst/>
          </a:prstGeom>
        </p:spPr>
      </p:pic>
      <p:sp>
        <p:nvSpPr>
          <p:cNvPr id="8" name="Explosion 1 7"/>
          <p:cNvSpPr/>
          <p:nvPr/>
        </p:nvSpPr>
        <p:spPr>
          <a:xfrm>
            <a:off x="2724860" y="1770011"/>
            <a:ext cx="2934464" cy="2502784"/>
          </a:xfrm>
          <a:prstGeom prst="irregularSeal1">
            <a:avLst/>
          </a:prstGeom>
          <a:solidFill>
            <a:srgbClr val="99D6EA"/>
          </a:solidFill>
          <a:ln>
            <a:solidFill>
              <a:srgbClr val="004C97"/>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FILTER</a:t>
            </a:r>
          </a:p>
        </p:txBody>
      </p:sp>
      <p:pic>
        <p:nvPicPr>
          <p:cNvPr id="3" name="Picture 2"/>
          <p:cNvPicPr>
            <a:picLocks noChangeAspect="1"/>
          </p:cNvPicPr>
          <p:nvPr/>
        </p:nvPicPr>
        <p:blipFill>
          <a:blip r:embed="rId4"/>
          <a:stretch>
            <a:fillRect/>
          </a:stretch>
        </p:blipFill>
        <p:spPr>
          <a:xfrm>
            <a:off x="1925524" y="2392753"/>
            <a:ext cx="5346700" cy="774700"/>
          </a:xfrm>
          <a:prstGeom prst="rect">
            <a:avLst/>
          </a:prstGeom>
        </p:spPr>
      </p:pic>
      <p:pic>
        <p:nvPicPr>
          <p:cNvPr id="4" name="Picture 3"/>
          <p:cNvPicPr>
            <a:picLocks noChangeAspect="1"/>
          </p:cNvPicPr>
          <p:nvPr/>
        </p:nvPicPr>
        <p:blipFill>
          <a:blip r:embed="rId5"/>
          <a:stretch>
            <a:fillRect/>
          </a:stretch>
        </p:blipFill>
        <p:spPr>
          <a:xfrm>
            <a:off x="2522151" y="2634053"/>
            <a:ext cx="4178300" cy="1016000"/>
          </a:xfrm>
          <a:prstGeom prst="rect">
            <a:avLst/>
          </a:prstGeom>
        </p:spPr>
      </p:pic>
      <p:sp>
        <p:nvSpPr>
          <p:cNvPr id="10" name="Explosion 1 9"/>
          <p:cNvSpPr/>
          <p:nvPr/>
        </p:nvSpPr>
        <p:spPr>
          <a:xfrm>
            <a:off x="2877260" y="2223671"/>
            <a:ext cx="2934464" cy="2502784"/>
          </a:xfrm>
          <a:prstGeom prst="irregularSeal1">
            <a:avLst/>
          </a:prstGeom>
          <a:solidFill>
            <a:srgbClr val="99D6EA"/>
          </a:solidFill>
          <a:ln>
            <a:solidFill>
              <a:srgbClr val="004C97"/>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GROUP_BY, MAX, COUNT</a:t>
            </a:r>
          </a:p>
        </p:txBody>
      </p:sp>
      <p:sp>
        <p:nvSpPr>
          <p:cNvPr id="11" name="Explosion 1 10"/>
          <p:cNvSpPr/>
          <p:nvPr/>
        </p:nvSpPr>
        <p:spPr>
          <a:xfrm>
            <a:off x="3765987" y="2046414"/>
            <a:ext cx="2934464" cy="2502784"/>
          </a:xfrm>
          <a:prstGeom prst="irregularSeal1">
            <a:avLst/>
          </a:prstGeom>
          <a:solidFill>
            <a:srgbClr val="99D6EA"/>
          </a:solidFill>
          <a:ln>
            <a:solidFill>
              <a:srgbClr val="004C97"/>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ADD A COLUMN</a:t>
            </a:r>
          </a:p>
        </p:txBody>
      </p:sp>
      <p:pic>
        <p:nvPicPr>
          <p:cNvPr id="12" name="Picture 11"/>
          <p:cNvPicPr>
            <a:picLocks noChangeAspect="1"/>
          </p:cNvPicPr>
          <p:nvPr/>
        </p:nvPicPr>
        <p:blipFill>
          <a:blip r:embed="rId6"/>
          <a:stretch>
            <a:fillRect/>
          </a:stretch>
        </p:blipFill>
        <p:spPr>
          <a:xfrm>
            <a:off x="1363344" y="2246703"/>
            <a:ext cx="5930900" cy="774700"/>
          </a:xfrm>
          <a:prstGeom prst="rect">
            <a:avLst/>
          </a:prstGeom>
        </p:spPr>
      </p:pic>
      <p:sp>
        <p:nvSpPr>
          <p:cNvPr id="69" name="Explosion 1 68"/>
          <p:cNvSpPr/>
          <p:nvPr/>
        </p:nvSpPr>
        <p:spPr>
          <a:xfrm>
            <a:off x="3918387" y="2198814"/>
            <a:ext cx="2934464" cy="2502784"/>
          </a:xfrm>
          <a:prstGeom prst="irregularSeal1">
            <a:avLst/>
          </a:prstGeom>
          <a:solidFill>
            <a:srgbClr val="99D6EA"/>
          </a:solidFill>
          <a:ln>
            <a:solidFill>
              <a:srgbClr val="004C97"/>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HISTOGRAM</a:t>
            </a:r>
          </a:p>
        </p:txBody>
      </p:sp>
      <p:sp>
        <p:nvSpPr>
          <p:cNvPr id="9" name="TextBox 8"/>
          <p:cNvSpPr txBox="1"/>
          <p:nvPr/>
        </p:nvSpPr>
        <p:spPr>
          <a:xfrm>
            <a:off x="2294776" y="1308346"/>
            <a:ext cx="1623611" cy="461665"/>
          </a:xfrm>
          <a:prstGeom prst="rect">
            <a:avLst/>
          </a:prstGeom>
          <a:noFill/>
        </p:spPr>
        <p:txBody>
          <a:bodyPr wrap="none" rtlCol="0">
            <a:spAutoFit/>
          </a:bodyPr>
          <a:lstStyle/>
          <a:p>
            <a:r>
              <a:rPr lang="en-US" dirty="0" smtClean="0"/>
              <a:t>Electron DF</a:t>
            </a:r>
            <a:endParaRPr lang="en-US" dirty="0"/>
          </a:p>
        </p:txBody>
      </p:sp>
      <p:sp>
        <p:nvSpPr>
          <p:cNvPr id="14" name="TextBox 13"/>
          <p:cNvSpPr txBox="1"/>
          <p:nvPr/>
        </p:nvSpPr>
        <p:spPr>
          <a:xfrm>
            <a:off x="5443289" y="970296"/>
            <a:ext cx="1857299" cy="461665"/>
          </a:xfrm>
          <a:prstGeom prst="rect">
            <a:avLst/>
          </a:prstGeom>
          <a:noFill/>
        </p:spPr>
        <p:txBody>
          <a:bodyPr wrap="none" rtlCol="0">
            <a:spAutoFit/>
          </a:bodyPr>
          <a:lstStyle/>
          <a:p>
            <a:r>
              <a:rPr lang="en-US" dirty="0" smtClean="0"/>
              <a:t>Event Info DF</a:t>
            </a:r>
            <a:endParaRPr lang="en-US" dirty="0"/>
          </a:p>
        </p:txBody>
      </p:sp>
      <p:sp>
        <p:nvSpPr>
          <p:cNvPr id="15" name="TextBox 14"/>
          <p:cNvSpPr txBox="1"/>
          <p:nvPr/>
        </p:nvSpPr>
        <p:spPr>
          <a:xfrm>
            <a:off x="2724860" y="1229913"/>
            <a:ext cx="3423684" cy="461665"/>
          </a:xfrm>
          <a:prstGeom prst="rect">
            <a:avLst/>
          </a:prstGeom>
          <a:noFill/>
        </p:spPr>
        <p:txBody>
          <a:bodyPr wrap="none" rtlCol="0">
            <a:spAutoFit/>
          </a:bodyPr>
          <a:lstStyle/>
          <a:p>
            <a:r>
              <a:rPr lang="en-US" dirty="0" smtClean="0"/>
              <a:t>Analysis ready DataFrame</a:t>
            </a:r>
            <a:endParaRPr lang="en-US" dirty="0"/>
          </a:p>
        </p:txBody>
      </p:sp>
    </p:spTree>
    <p:extLst>
      <p:ext uri="{BB962C8B-B14F-4D97-AF65-F5344CB8AC3E}">
        <p14:creationId xmlns:p14="http://schemas.microsoft.com/office/powerpoint/2010/main" val="1362064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209"/>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1" grpId="0" animBg="1"/>
      <p:bldP spid="11" grpId="1" animBg="1"/>
      <p:bldP spid="69" grpId="0" animBg="1"/>
      <p:bldP spid="69" grpId="1" animBg="1"/>
      <p:bldP spid="9" grpId="0"/>
      <p:bldP spid="9" grpId="1"/>
      <p:bldP spid="14" grpId="0"/>
      <p:bldP spid="14" grpId="1"/>
      <p:bldP spid="15" grpId="0"/>
      <p:bldP spid="15" grpId="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Examples we implemented </a:t>
            </a:r>
            <a:endParaRPr lang="en-US" sz="2800" dirty="0"/>
          </a:p>
        </p:txBody>
      </p:sp>
      <p:sp>
        <p:nvSpPr>
          <p:cNvPr id="3" name="Text Placeholder 2"/>
          <p:cNvSpPr>
            <a:spLocks noGrp="1"/>
          </p:cNvSpPr>
          <p:nvPr>
            <p:ph type="body" sz="quarter" idx="13"/>
          </p:nvPr>
        </p:nvSpPr>
        <p:spPr/>
        <p:txBody>
          <a:bodyPr>
            <a:normAutofit/>
          </a:bodyPr>
          <a:lstStyle/>
          <a:p>
            <a:pPr marL="514350" indent="-514350">
              <a:buFont typeface="+mj-lt"/>
              <a:buAutoNum type="arabicPeriod"/>
            </a:pPr>
            <a:r>
              <a:rPr lang="en-US" sz="2200" dirty="0" smtClean="0">
                <a:solidFill>
                  <a:srgbClr val="282828"/>
                </a:solidFill>
              </a:rPr>
              <a:t>Calculate sum of “weights” of all the simulated events</a:t>
            </a:r>
          </a:p>
          <a:p>
            <a:pPr marL="514350" indent="-514350">
              <a:buFont typeface="+mj-lt"/>
              <a:buAutoNum type="arabicPeriod"/>
            </a:pPr>
            <a:r>
              <a:rPr lang="en-US" sz="2200" dirty="0" smtClean="0">
                <a:solidFill>
                  <a:srgbClr val="282828"/>
                </a:solidFill>
              </a:rPr>
              <a:t>Histogram of transverse potentials of electrons</a:t>
            </a:r>
          </a:p>
          <a:p>
            <a:pPr marL="850900" lvl="1" indent="-514350">
              <a:buFont typeface="+mj-lt"/>
              <a:buAutoNum type="arabicPeriod"/>
            </a:pPr>
            <a:r>
              <a:rPr lang="en-US" sz="2200" dirty="0" smtClean="0">
                <a:solidFill>
                  <a:srgbClr val="282828"/>
                </a:solidFill>
              </a:rPr>
              <a:t>Read in the electrons information into a DataFrame</a:t>
            </a:r>
          </a:p>
          <a:p>
            <a:pPr marL="850900" lvl="1" indent="-514350">
              <a:buFont typeface="+mj-lt"/>
              <a:buAutoNum type="arabicPeriod"/>
            </a:pPr>
            <a:r>
              <a:rPr lang="en-US" sz="2200" dirty="0" smtClean="0">
                <a:solidFill>
                  <a:srgbClr val="282828"/>
                </a:solidFill>
              </a:rPr>
              <a:t>Look at each electron independently to see if it passes the given filter</a:t>
            </a:r>
          </a:p>
          <a:p>
            <a:pPr marL="850900" lvl="1" indent="-514350">
              <a:buFont typeface="+mj-lt"/>
              <a:buAutoNum type="arabicPeriod"/>
            </a:pPr>
            <a:r>
              <a:rPr lang="en-US" sz="2200" dirty="0" smtClean="0">
                <a:solidFill>
                  <a:srgbClr val="282828"/>
                </a:solidFill>
              </a:rPr>
              <a:t>Group by event and keep the jet with the highest transverse potential</a:t>
            </a:r>
          </a:p>
          <a:p>
            <a:pPr marL="850900" lvl="1" indent="-514350">
              <a:buFont typeface="+mj-lt"/>
              <a:buAutoNum type="arabicPeriod"/>
            </a:pPr>
            <a:r>
              <a:rPr lang="en-US" sz="2200" dirty="0" smtClean="0">
                <a:solidFill>
                  <a:srgbClr val="282828"/>
                </a:solidFill>
              </a:rPr>
              <a:t>Histogram of transverse potentials</a:t>
            </a:r>
          </a:p>
        </p:txBody>
      </p:sp>
    </p:spTree>
    <p:extLst>
      <p:ext uri="{BB962C8B-B14F-4D97-AF65-F5344CB8AC3E}">
        <p14:creationId xmlns:p14="http://schemas.microsoft.com/office/powerpoint/2010/main" val="11897849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Test setup</a:t>
            </a:r>
            <a:endParaRPr lang="en-US" sz="2800" dirty="0"/>
          </a:p>
        </p:txBody>
      </p:sp>
      <p:sp>
        <p:nvSpPr>
          <p:cNvPr id="3" name="Text Placeholder 2"/>
          <p:cNvSpPr>
            <a:spLocks noGrp="1"/>
          </p:cNvSpPr>
          <p:nvPr>
            <p:ph type="body" sz="quarter" idx="13"/>
          </p:nvPr>
        </p:nvSpPr>
        <p:spPr/>
        <p:txBody>
          <a:bodyPr>
            <a:normAutofit/>
          </a:bodyPr>
          <a:lstStyle/>
          <a:p>
            <a:r>
              <a:rPr lang="en-US" sz="2200" dirty="0" smtClean="0">
                <a:solidFill>
                  <a:srgbClr val="282828"/>
                </a:solidFill>
              </a:rPr>
              <a:t>Edison at NERSC is used in the initial development and testing. It is a Cray XC30, with a peak performance of 2.57 petaflops/sec, 133,824 compute cores, 357 terabytes of memory, and 7.56 petabytes of disk.  </a:t>
            </a:r>
          </a:p>
          <a:p>
            <a:pPr marL="457200" indent="-457200">
              <a:buFont typeface="Wingdings" charset="2"/>
              <a:buChar char="Ø"/>
            </a:pPr>
            <a:r>
              <a:rPr lang="en-US" sz="2200" dirty="0" smtClean="0">
                <a:solidFill>
                  <a:srgbClr val="282828"/>
                </a:solidFill>
              </a:rPr>
              <a:t>We used Apache Spark 2.0, it is available on both Edison and Cori </a:t>
            </a:r>
          </a:p>
          <a:p>
            <a:pPr marL="457200" indent="-457200">
              <a:buFont typeface="Wingdings" charset="2"/>
              <a:buChar char="Ø"/>
            </a:pPr>
            <a:r>
              <a:rPr lang="en-US" sz="2200" dirty="0" smtClean="0">
                <a:solidFill>
                  <a:srgbClr val="282828"/>
                </a:solidFill>
              </a:rPr>
              <a:t>We ran the tests using 8, 16, 32, 64, 128 and 256 nodes</a:t>
            </a:r>
          </a:p>
          <a:p>
            <a:pPr marL="457200" indent="-457200">
              <a:buFont typeface="Wingdings" charset="2"/>
              <a:buChar char="Ø"/>
            </a:pPr>
            <a:r>
              <a:rPr lang="en-US" sz="2200" dirty="0" smtClean="0">
                <a:solidFill>
                  <a:srgbClr val="282828"/>
                </a:solidFill>
              </a:rPr>
              <a:t>Input data consists of 360 million events (0.5 TB in memory)</a:t>
            </a:r>
          </a:p>
        </p:txBody>
      </p:sp>
    </p:spTree>
    <p:extLst>
      <p:ext uri="{BB962C8B-B14F-4D97-AF65-F5344CB8AC3E}">
        <p14:creationId xmlns:p14="http://schemas.microsoft.com/office/powerpoint/2010/main" val="25656680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pPr marL="457200" indent="-457200">
              <a:buFont typeface="Wingdings" charset="2"/>
              <a:buChar char="Ø"/>
            </a:pPr>
            <a:r>
              <a:rPr lang="en-US" dirty="0" smtClean="0"/>
              <a:t>Can big data tools and High Performance Computing (HPC) resources benefit data- and compute-intensive statistical analyses in high energy physics (HEP) to improve time-to-physics? </a:t>
            </a:r>
          </a:p>
          <a:p>
            <a:pPr marL="457200" indent="-457200">
              <a:buFont typeface="Wingdings" charset="2"/>
              <a:buChar char="Ø"/>
            </a:pPr>
            <a:r>
              <a:rPr lang="en-US" dirty="0" smtClean="0"/>
              <a:t>We use Spark to implement an active Large Hadron Collider (LHC) analysis, searching for Dark Matter with the Compact </a:t>
            </a:r>
            <a:r>
              <a:rPr lang="en-US" dirty="0" err="1" smtClean="0"/>
              <a:t>Muon</a:t>
            </a:r>
            <a:r>
              <a:rPr lang="en-US" dirty="0" smtClean="0"/>
              <a:t> Solenoid (CMS) detector as our use case, and evaluate its performance on the supercomputing resources provided by National Energy Research Scientific Computing Center (NERSC). </a:t>
            </a:r>
          </a:p>
          <a:p>
            <a:endParaRPr lang="en-US" dirty="0"/>
          </a:p>
        </p:txBody>
      </p:sp>
      <p:sp>
        <p:nvSpPr>
          <p:cNvPr id="2" name="Title 1"/>
          <p:cNvSpPr>
            <a:spLocks noGrp="1"/>
          </p:cNvSpPr>
          <p:nvPr>
            <p:ph type="title"/>
          </p:nvPr>
        </p:nvSpPr>
        <p:spPr/>
        <p:txBody>
          <a:bodyPr/>
          <a:lstStyle/>
          <a:p>
            <a:r>
              <a:rPr lang="en-US" dirty="0" smtClean="0"/>
              <a:t>Goal </a:t>
            </a:r>
            <a:endParaRPr lang="en-US" dirty="0"/>
          </a:p>
        </p:txBody>
      </p:sp>
    </p:spTree>
    <p:extLst>
      <p:ext uri="{BB962C8B-B14F-4D97-AF65-F5344CB8AC3E}">
        <p14:creationId xmlns:p14="http://schemas.microsoft.com/office/powerpoint/2010/main" val="33542368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Test Results observations</a:t>
            </a:r>
            <a:endParaRPr lang="en-US" sz="2800" dirty="0"/>
          </a:p>
        </p:txBody>
      </p:sp>
      <p:sp>
        <p:nvSpPr>
          <p:cNvPr id="3" name="Text Placeholder 2"/>
          <p:cNvSpPr>
            <a:spLocks noGrp="1"/>
          </p:cNvSpPr>
          <p:nvPr>
            <p:ph type="body" sz="quarter" idx="13"/>
          </p:nvPr>
        </p:nvSpPr>
        <p:spPr/>
        <p:txBody>
          <a:bodyPr>
            <a:normAutofit/>
          </a:bodyPr>
          <a:lstStyle/>
          <a:p>
            <a:pPr marL="514350" indent="-514350">
              <a:buFont typeface="+mj-lt"/>
              <a:buAutoNum type="arabicPeriod"/>
            </a:pPr>
            <a:r>
              <a:rPr lang="en-US" sz="2200" dirty="0" smtClean="0">
                <a:solidFill>
                  <a:srgbClr val="282828"/>
                </a:solidFill>
              </a:rPr>
              <a:t>Good scaling for the sum of weights test, i.e. by increasing the number of events on a fixed number of nodes, time increases linearly. </a:t>
            </a:r>
          </a:p>
          <a:p>
            <a:pPr marL="514350" indent="-514350">
              <a:buFont typeface="+mj-lt"/>
              <a:buAutoNum type="arabicPeriod"/>
            </a:pPr>
            <a:r>
              <a:rPr lang="en-US" sz="2200" dirty="0" smtClean="0">
                <a:solidFill>
                  <a:srgbClr val="282828"/>
                </a:solidFill>
              </a:rPr>
              <a:t>For test 2, with complex operation on data for the 360 million events, we observe good scaling behavior for the initial read and DataFrame creation, however, the operations afterward took &lt; 1 sec to complete. </a:t>
            </a:r>
          </a:p>
          <a:p>
            <a:pPr marL="514350" indent="-514350">
              <a:buFont typeface="+mj-lt"/>
              <a:buAutoNum type="arabicPeriod"/>
            </a:pPr>
            <a:endParaRPr lang="en-US" sz="2200" dirty="0" smtClean="0">
              <a:solidFill>
                <a:srgbClr val="282828"/>
              </a:solidFill>
            </a:endParaRPr>
          </a:p>
        </p:txBody>
      </p:sp>
    </p:spTree>
    <p:extLst>
      <p:ext uri="{BB962C8B-B14F-4D97-AF65-F5344CB8AC3E}">
        <p14:creationId xmlns:p14="http://schemas.microsoft.com/office/powerpoint/2010/main" val="5143704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Strong Scaling</a:t>
            </a:r>
            <a:endParaRPr lang="en-US" sz="2800" dirty="0"/>
          </a:p>
        </p:txBody>
      </p:sp>
      <p:pic>
        <p:nvPicPr>
          <p:cNvPr id="4" name="Picture Placeholder 3" descr="scaling_annotated.pdf"/>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3354" r="-3354"/>
          <a:stretch>
            <a:fillRect/>
          </a:stretch>
        </p:blipFill>
        <p:spPr>
          <a:xfrm>
            <a:off x="1455723" y="0"/>
            <a:ext cx="6250328" cy="6949599"/>
          </a:xfrm>
        </p:spPr>
      </p:pic>
    </p:spTree>
    <p:extLst>
      <p:ext uri="{BB962C8B-B14F-4D97-AF65-F5344CB8AC3E}">
        <p14:creationId xmlns:p14="http://schemas.microsoft.com/office/powerpoint/2010/main" val="29550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Lessons Learned /Experience</a:t>
            </a:r>
            <a:endParaRPr lang="en-US" sz="2800" dirty="0"/>
          </a:p>
        </p:txBody>
      </p:sp>
      <p:sp>
        <p:nvSpPr>
          <p:cNvPr id="3" name="Text Placeholder 2"/>
          <p:cNvSpPr>
            <a:spLocks noGrp="1"/>
          </p:cNvSpPr>
          <p:nvPr>
            <p:ph type="body" sz="quarter" idx="13"/>
          </p:nvPr>
        </p:nvSpPr>
        <p:spPr/>
        <p:txBody>
          <a:bodyPr>
            <a:noAutofit/>
          </a:bodyPr>
          <a:lstStyle/>
          <a:p>
            <a:pPr marL="0" indent="0">
              <a:buNone/>
            </a:pPr>
            <a:r>
              <a:rPr lang="en-US" sz="2200" dirty="0" smtClean="0">
                <a:solidFill>
                  <a:srgbClr val="282828"/>
                </a:solidFill>
                <a:cs typeface="Arial"/>
              </a:rPr>
              <a:t>The goal of our exploratory study is to shorten </a:t>
            </a:r>
            <a:r>
              <a:rPr lang="en-US" sz="2200" i="1" dirty="0" smtClean="0">
                <a:solidFill>
                  <a:srgbClr val="282828"/>
                </a:solidFill>
                <a:cs typeface="Arial"/>
              </a:rPr>
              <a:t>time to physics </a:t>
            </a:r>
            <a:r>
              <a:rPr lang="en-US" sz="2200" dirty="0" smtClean="0">
                <a:solidFill>
                  <a:srgbClr val="282828"/>
                </a:solidFill>
                <a:cs typeface="Arial"/>
              </a:rPr>
              <a:t>using Spark on HPC</a:t>
            </a:r>
          </a:p>
          <a:p>
            <a:pPr marL="457200" indent="-457200">
              <a:buFont typeface="Wingdings" charset="2"/>
              <a:buChar char="Ø"/>
            </a:pPr>
            <a:r>
              <a:rPr lang="en-US" sz="2200" dirty="0" smtClean="0">
                <a:solidFill>
                  <a:srgbClr val="282828"/>
                </a:solidFill>
                <a:cs typeface="Arial"/>
              </a:rPr>
              <a:t>We have observed good scalability and task distribution  </a:t>
            </a:r>
          </a:p>
          <a:p>
            <a:pPr marL="457200" indent="-457200">
              <a:buFont typeface="Wingdings" charset="2"/>
              <a:buChar char="Ø"/>
            </a:pPr>
            <a:r>
              <a:rPr lang="en-US" sz="2200" dirty="0" smtClean="0">
                <a:solidFill>
                  <a:srgbClr val="282828"/>
                </a:solidFill>
                <a:cs typeface="Arial"/>
              </a:rPr>
              <a:t>It is hard to tune a Spark system </a:t>
            </a:r>
          </a:p>
          <a:p>
            <a:pPr marL="793750" lvl="1" indent="-457200">
              <a:buFont typeface="Wingdings" charset="2"/>
              <a:buChar char="Ø"/>
            </a:pPr>
            <a:r>
              <a:rPr lang="en-US" sz="2000" dirty="0" smtClean="0">
                <a:solidFill>
                  <a:srgbClr val="282828"/>
                </a:solidFill>
                <a:cs typeface="Arial"/>
              </a:rPr>
              <a:t>Optimal data partitioning, number of executor cores, executor memory, </a:t>
            </a:r>
            <a:r>
              <a:rPr lang="en-US" sz="2000" dirty="0" err="1" smtClean="0">
                <a:solidFill>
                  <a:srgbClr val="282828"/>
                </a:solidFill>
                <a:cs typeface="Arial"/>
              </a:rPr>
              <a:t>etc</a:t>
            </a:r>
            <a:r>
              <a:rPr lang="en-US" sz="2000" dirty="0" smtClean="0">
                <a:solidFill>
                  <a:srgbClr val="282828"/>
                </a:solidFill>
                <a:cs typeface="Arial"/>
              </a:rPr>
              <a:t> is challenging </a:t>
            </a:r>
          </a:p>
          <a:p>
            <a:pPr marL="793750" lvl="1" indent="-457200">
              <a:buFont typeface="Wingdings" charset="2"/>
              <a:buChar char="Ø"/>
            </a:pPr>
            <a:r>
              <a:rPr lang="en-US" sz="2000" dirty="0" smtClean="0">
                <a:solidFill>
                  <a:srgbClr val="282828"/>
                </a:solidFill>
                <a:cs typeface="Arial"/>
              </a:rPr>
              <a:t>Difficult to isolate slow performing stages due to lazy evaluation </a:t>
            </a:r>
          </a:p>
          <a:p>
            <a:pPr marL="457200" indent="-457200">
              <a:buFont typeface="Wingdings" charset="2"/>
              <a:buChar char="Ø"/>
            </a:pPr>
            <a:r>
              <a:rPr lang="en-US" sz="2200" dirty="0" smtClean="0">
                <a:solidFill>
                  <a:srgbClr val="282828"/>
                </a:solidFill>
                <a:cs typeface="Arial"/>
              </a:rPr>
              <a:t>Availability of pySpark and SparkR high level APIs are appealing to the HEP user community and good for rapid prototyping </a:t>
            </a:r>
          </a:p>
          <a:p>
            <a:pPr marL="457200" indent="-457200">
              <a:buFont typeface="Wingdings" charset="2"/>
              <a:buChar char="Ø"/>
            </a:pPr>
            <a:r>
              <a:rPr lang="en-US" sz="2200" dirty="0" smtClean="0">
                <a:solidFill>
                  <a:srgbClr val="282828"/>
                </a:solidFill>
                <a:cs typeface="Arial"/>
              </a:rPr>
              <a:t>Encoding this multi-stage analysis workflow using Scala best practices is challenging along with the optimal use of Spark DataFrame features </a:t>
            </a:r>
          </a:p>
          <a:p>
            <a:pPr marL="457200" indent="-457200">
              <a:buFont typeface="Wingdings" charset="2"/>
              <a:buChar char="Ø"/>
            </a:pPr>
            <a:r>
              <a:rPr lang="en-US" sz="2200" dirty="0" smtClean="0">
                <a:solidFill>
                  <a:srgbClr val="282828"/>
                </a:solidFill>
                <a:cs typeface="Arial"/>
              </a:rPr>
              <a:t>Documentation, and error reporting needs to be better</a:t>
            </a:r>
          </a:p>
          <a:p>
            <a:pPr marL="457200" indent="-457200">
              <a:buFont typeface="Arial"/>
              <a:buChar char="•"/>
            </a:pPr>
            <a:endParaRPr lang="en-US" sz="2200" dirty="0" smtClean="0">
              <a:solidFill>
                <a:srgbClr val="282828"/>
              </a:solidFill>
            </a:endParaRPr>
          </a:p>
        </p:txBody>
      </p:sp>
    </p:spTree>
    <p:extLst>
      <p:ext uri="{BB962C8B-B14F-4D97-AF65-F5344CB8AC3E}">
        <p14:creationId xmlns:p14="http://schemas.microsoft.com/office/powerpoint/2010/main" val="23800703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Contributions </a:t>
            </a:r>
            <a:endParaRPr lang="en-US" sz="2800" dirty="0"/>
          </a:p>
        </p:txBody>
      </p:sp>
      <p:sp>
        <p:nvSpPr>
          <p:cNvPr id="3" name="Text Placeholder 2"/>
          <p:cNvSpPr>
            <a:spLocks noGrp="1"/>
          </p:cNvSpPr>
          <p:nvPr>
            <p:ph type="body" sz="quarter" idx="13"/>
          </p:nvPr>
        </p:nvSpPr>
        <p:spPr/>
        <p:txBody>
          <a:bodyPr>
            <a:normAutofit/>
          </a:bodyPr>
          <a:lstStyle/>
          <a:p>
            <a:pPr marL="457200" indent="-457200">
              <a:buFont typeface="Wingdings" charset="2"/>
              <a:buChar char="Ø"/>
            </a:pPr>
            <a:r>
              <a:rPr lang="en-US" sz="2200" dirty="0" smtClean="0">
                <a:solidFill>
                  <a:srgbClr val="282828"/>
                </a:solidFill>
              </a:rPr>
              <a:t>A cross-cutting project bringing HEP, HPC and big data technology together</a:t>
            </a:r>
          </a:p>
          <a:p>
            <a:pPr marL="457200" indent="-457200">
              <a:buFont typeface="Wingdings" charset="2"/>
              <a:buChar char="Ø"/>
            </a:pPr>
            <a:r>
              <a:rPr lang="en-US" sz="2200" dirty="0" smtClean="0">
                <a:solidFill>
                  <a:srgbClr val="282828"/>
                </a:solidFill>
              </a:rPr>
              <a:t>A prototype of an HDF5 Spark reader for reading several 1D HDF5 datasets within a HDF5 group into a single Spark DataFrame with user specified partitioning size across multiple files</a:t>
            </a:r>
          </a:p>
          <a:p>
            <a:pPr marL="457200" indent="-457200">
              <a:buFont typeface="Wingdings" charset="2"/>
              <a:buChar char="Ø"/>
            </a:pPr>
            <a:r>
              <a:rPr lang="en-US" sz="2200" dirty="0" smtClean="0">
                <a:solidFill>
                  <a:srgbClr val="282828"/>
                </a:solidFill>
              </a:rPr>
              <a:t>Provided a tabular data representation and ability to perform analyses in distributed environment beyond batch processing.</a:t>
            </a:r>
          </a:p>
          <a:p>
            <a:pPr marL="793750" lvl="1" indent="-457200">
              <a:buFont typeface="Wingdings" charset="2"/>
              <a:buChar char="Ø"/>
            </a:pPr>
            <a:r>
              <a:rPr lang="en-US" sz="2200" dirty="0" smtClean="0">
                <a:solidFill>
                  <a:srgbClr val="282828"/>
                </a:solidFill>
              </a:rPr>
              <a:t> eliminate the need of intermediate file storage</a:t>
            </a:r>
          </a:p>
        </p:txBody>
      </p:sp>
    </p:spTree>
    <p:extLst>
      <p:ext uri="{BB962C8B-B14F-4D97-AF65-F5344CB8AC3E}">
        <p14:creationId xmlns:p14="http://schemas.microsoft.com/office/powerpoint/2010/main" val="67948083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cs typeface="Arial"/>
              </a:rPr>
              <a:t>Future work</a:t>
            </a:r>
            <a:endParaRPr lang="en-US" sz="2800" dirty="0"/>
          </a:p>
        </p:txBody>
      </p:sp>
      <p:sp>
        <p:nvSpPr>
          <p:cNvPr id="3" name="Text Placeholder 2"/>
          <p:cNvSpPr>
            <a:spLocks noGrp="1"/>
          </p:cNvSpPr>
          <p:nvPr>
            <p:ph type="body" sz="quarter" idx="13"/>
          </p:nvPr>
        </p:nvSpPr>
        <p:spPr/>
        <p:txBody>
          <a:bodyPr/>
          <a:lstStyle/>
          <a:p>
            <a:pPr marL="457200" indent="-457200">
              <a:buFont typeface="Wingdings" charset="2"/>
              <a:buChar char="Ø"/>
            </a:pPr>
            <a:r>
              <a:rPr lang="en-US" sz="2200" dirty="0" smtClean="0">
                <a:solidFill>
                  <a:srgbClr val="282828"/>
                </a:solidFill>
                <a:cs typeface="Arial"/>
              </a:rPr>
              <a:t>Improve the Spark HDF5 reader interface </a:t>
            </a:r>
          </a:p>
          <a:p>
            <a:pPr marL="457200" indent="-457200">
              <a:buFont typeface="Wingdings" charset="2"/>
              <a:buChar char="Ø"/>
            </a:pPr>
            <a:r>
              <a:rPr lang="en-US" sz="2200" dirty="0" smtClean="0">
                <a:solidFill>
                  <a:srgbClr val="282828"/>
                </a:solidFill>
                <a:cs typeface="Arial"/>
              </a:rPr>
              <a:t>Performance of different DataFrame organizations</a:t>
            </a:r>
          </a:p>
          <a:p>
            <a:pPr marL="457200" indent="-457200">
              <a:buFont typeface="Wingdings" charset="2"/>
              <a:buChar char="Ø"/>
            </a:pPr>
            <a:r>
              <a:rPr lang="en-US" sz="2200" dirty="0" smtClean="0">
                <a:solidFill>
                  <a:srgbClr val="282828"/>
                </a:solidFill>
                <a:cs typeface="Arial"/>
              </a:rPr>
              <a:t>Data partitioning </a:t>
            </a:r>
            <a:r>
              <a:rPr lang="en-US" sz="2200" dirty="0" smtClean="0">
                <a:solidFill>
                  <a:srgbClr val="282828"/>
                </a:solidFill>
                <a:cs typeface="Arial"/>
              </a:rPr>
              <a:t>study</a:t>
            </a:r>
            <a:endParaRPr lang="en-US" sz="2200" dirty="0" smtClean="0">
              <a:solidFill>
                <a:srgbClr val="282828"/>
              </a:solidFill>
              <a:cs typeface="Arial"/>
            </a:endParaRPr>
          </a:p>
          <a:p>
            <a:pPr marL="457200" indent="-457200">
              <a:buFont typeface="Wingdings" charset="2"/>
              <a:buChar char="Ø"/>
            </a:pPr>
            <a:r>
              <a:rPr lang="en-US" sz="2200" dirty="0" smtClean="0">
                <a:solidFill>
                  <a:srgbClr val="282828"/>
                </a:solidFill>
                <a:cs typeface="Arial"/>
              </a:rPr>
              <a:t>Optimize the workflow to filter the data </a:t>
            </a:r>
          </a:p>
          <a:p>
            <a:pPr marL="793750" lvl="1" indent="-457200">
              <a:buFont typeface="Wingdings" charset="2"/>
              <a:buChar char="Ø"/>
            </a:pPr>
            <a:r>
              <a:rPr lang="en-US" sz="2200" dirty="0" smtClean="0">
                <a:solidFill>
                  <a:srgbClr val="282828"/>
                </a:solidFill>
                <a:cs typeface="Arial"/>
              </a:rPr>
              <a:t>Design of SQL queries and UDF</a:t>
            </a:r>
          </a:p>
          <a:p>
            <a:pPr marL="457200" indent="-457200">
              <a:buFont typeface="Wingdings" charset="2"/>
              <a:buChar char="Ø"/>
            </a:pPr>
            <a:r>
              <a:rPr lang="en-US" sz="2200" dirty="0" smtClean="0">
                <a:solidFill>
                  <a:srgbClr val="282828"/>
                </a:solidFill>
                <a:cs typeface="Arial"/>
              </a:rPr>
              <a:t>Scale up to greater than TB data set</a:t>
            </a:r>
          </a:p>
          <a:p>
            <a:pPr marL="457200" indent="-457200">
              <a:buFont typeface="Wingdings" charset="2"/>
              <a:buChar char="Ø"/>
            </a:pPr>
            <a:r>
              <a:rPr lang="en-US" sz="2200" dirty="0" smtClean="0">
                <a:solidFill>
                  <a:srgbClr val="282828"/>
                </a:solidFill>
              </a:rPr>
              <a:t>Cori will be used for </a:t>
            </a:r>
            <a:r>
              <a:rPr lang="en-US" sz="2200" dirty="0" smtClean="0">
                <a:solidFill>
                  <a:srgbClr val="282828"/>
                </a:solidFill>
              </a:rPr>
              <a:t>the next </a:t>
            </a:r>
            <a:r>
              <a:rPr lang="en-US" sz="2200" dirty="0" smtClean="0">
                <a:solidFill>
                  <a:srgbClr val="282828"/>
                </a:solidFill>
              </a:rPr>
              <a:t>set of results  </a:t>
            </a:r>
            <a:endParaRPr lang="en-US" sz="2200" dirty="0" smtClean="0">
              <a:solidFill>
                <a:srgbClr val="282828"/>
              </a:solidFill>
            </a:endParaRPr>
          </a:p>
          <a:p>
            <a:pPr marL="457200" indent="-457200">
              <a:buFont typeface="Wingdings" charset="2"/>
              <a:buChar char="Ø"/>
            </a:pPr>
            <a:r>
              <a:rPr lang="en-US" sz="2200" dirty="0" smtClean="0">
                <a:solidFill>
                  <a:srgbClr val="282828"/>
                </a:solidFill>
              </a:rPr>
              <a:t>Comparison with Python + MPI approach </a:t>
            </a:r>
          </a:p>
          <a:p>
            <a:pPr marL="457200" indent="-457200">
              <a:buFont typeface="Wingdings" charset="2"/>
              <a:buChar char="Ø"/>
            </a:pPr>
            <a:r>
              <a:rPr lang="en-US" sz="2200" dirty="0" smtClean="0">
                <a:solidFill>
                  <a:srgbClr val="282828"/>
                </a:solidFill>
              </a:rPr>
              <a:t>Comparison with alternative big </a:t>
            </a:r>
            <a:r>
              <a:rPr lang="en-US" sz="2200" smtClean="0">
                <a:solidFill>
                  <a:srgbClr val="282828"/>
                </a:solidFill>
              </a:rPr>
              <a:t>data technology </a:t>
            </a:r>
            <a:endParaRPr lang="en-US" sz="2200" dirty="0">
              <a:solidFill>
                <a:srgbClr val="282828"/>
              </a:solidFill>
            </a:endParaRPr>
          </a:p>
        </p:txBody>
      </p:sp>
    </p:spTree>
    <p:extLst>
      <p:ext uri="{BB962C8B-B14F-4D97-AF65-F5344CB8AC3E}">
        <p14:creationId xmlns:p14="http://schemas.microsoft.com/office/powerpoint/2010/main" val="33277937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Collaborators </a:t>
            </a:r>
            <a:endParaRPr lang="en-US" sz="2800" dirty="0"/>
          </a:p>
        </p:txBody>
      </p:sp>
      <p:sp>
        <p:nvSpPr>
          <p:cNvPr id="3" name="Text Placeholder 2"/>
          <p:cNvSpPr>
            <a:spLocks noGrp="1"/>
          </p:cNvSpPr>
          <p:nvPr>
            <p:ph type="body" sz="quarter" idx="13"/>
          </p:nvPr>
        </p:nvSpPr>
        <p:spPr/>
        <p:txBody>
          <a:bodyPr>
            <a:noAutofit/>
          </a:bodyPr>
          <a:lstStyle/>
          <a:p>
            <a:pPr marL="0" indent="0">
              <a:lnSpc>
                <a:spcPct val="80000"/>
              </a:lnSpc>
              <a:spcBef>
                <a:spcPct val="50000"/>
              </a:spcBef>
              <a:buNone/>
            </a:pPr>
            <a:r>
              <a:rPr lang="en-US" sz="2400" dirty="0" smtClean="0">
                <a:solidFill>
                  <a:srgbClr val="282828"/>
                </a:solidFill>
              </a:rPr>
              <a:t>Fermilab </a:t>
            </a:r>
          </a:p>
          <a:p>
            <a:pPr marL="342900" indent="-342900">
              <a:lnSpc>
                <a:spcPct val="80000"/>
              </a:lnSpc>
              <a:spcBef>
                <a:spcPct val="50000"/>
              </a:spcBef>
              <a:buFont typeface="Arial"/>
              <a:buChar char="•"/>
            </a:pPr>
            <a:r>
              <a:rPr lang="en-US" sz="2400" dirty="0" smtClean="0">
                <a:solidFill>
                  <a:srgbClr val="282828"/>
                </a:solidFill>
              </a:rPr>
              <a:t>Jim </a:t>
            </a:r>
            <a:r>
              <a:rPr lang="en-US" sz="2400" dirty="0" err="1" smtClean="0">
                <a:solidFill>
                  <a:srgbClr val="282828"/>
                </a:solidFill>
              </a:rPr>
              <a:t>Kowalkowski</a:t>
            </a:r>
            <a:endParaRPr lang="en-US" sz="2400" dirty="0" smtClean="0">
              <a:solidFill>
                <a:srgbClr val="282828"/>
              </a:solidFill>
            </a:endParaRPr>
          </a:p>
          <a:p>
            <a:pPr marL="342900" indent="-342900">
              <a:lnSpc>
                <a:spcPct val="80000"/>
              </a:lnSpc>
              <a:spcBef>
                <a:spcPct val="50000"/>
              </a:spcBef>
              <a:buFont typeface="Arial"/>
              <a:buChar char="•"/>
            </a:pPr>
            <a:r>
              <a:rPr lang="en-US" sz="2400" dirty="0" smtClean="0">
                <a:solidFill>
                  <a:srgbClr val="282828"/>
                </a:solidFill>
              </a:rPr>
              <a:t>Marc </a:t>
            </a:r>
            <a:r>
              <a:rPr lang="en-US" sz="2400" dirty="0" err="1" smtClean="0">
                <a:solidFill>
                  <a:srgbClr val="282828"/>
                </a:solidFill>
              </a:rPr>
              <a:t>Paterno</a:t>
            </a:r>
            <a:endParaRPr lang="en-US" sz="2400" dirty="0" smtClean="0">
              <a:solidFill>
                <a:srgbClr val="282828"/>
              </a:solidFill>
            </a:endParaRPr>
          </a:p>
          <a:p>
            <a:pPr marL="342900" indent="-342900">
              <a:lnSpc>
                <a:spcPct val="80000"/>
              </a:lnSpc>
              <a:spcBef>
                <a:spcPct val="50000"/>
              </a:spcBef>
              <a:buFont typeface="Arial"/>
              <a:buChar char="•"/>
            </a:pPr>
            <a:r>
              <a:rPr lang="en-US" sz="2400" dirty="0" smtClean="0">
                <a:solidFill>
                  <a:srgbClr val="282828"/>
                </a:solidFill>
              </a:rPr>
              <a:t>Oliver </a:t>
            </a:r>
            <a:r>
              <a:rPr lang="en-US" sz="2400" dirty="0" err="1" smtClean="0">
                <a:solidFill>
                  <a:srgbClr val="282828"/>
                </a:solidFill>
              </a:rPr>
              <a:t>Gutsche</a:t>
            </a:r>
            <a:r>
              <a:rPr lang="en-US" sz="2400" dirty="0" smtClean="0">
                <a:solidFill>
                  <a:srgbClr val="282828"/>
                </a:solidFill>
              </a:rPr>
              <a:t> </a:t>
            </a:r>
          </a:p>
          <a:p>
            <a:pPr marL="342900" indent="-342900">
              <a:lnSpc>
                <a:spcPct val="80000"/>
              </a:lnSpc>
              <a:spcBef>
                <a:spcPct val="50000"/>
              </a:spcBef>
              <a:buFont typeface="Arial"/>
              <a:buChar char="•"/>
            </a:pPr>
            <a:r>
              <a:rPr lang="en-US" sz="2400" dirty="0" err="1" smtClean="0">
                <a:solidFill>
                  <a:srgbClr val="282828"/>
                </a:solidFill>
              </a:rPr>
              <a:t>Matteo</a:t>
            </a:r>
            <a:r>
              <a:rPr lang="en-US" sz="2400" dirty="0" smtClean="0">
                <a:solidFill>
                  <a:srgbClr val="282828"/>
                </a:solidFill>
              </a:rPr>
              <a:t> </a:t>
            </a:r>
            <a:r>
              <a:rPr lang="en-US" sz="2400" dirty="0" err="1" smtClean="0">
                <a:solidFill>
                  <a:srgbClr val="282828"/>
                </a:solidFill>
              </a:rPr>
              <a:t>Cremonesi</a:t>
            </a:r>
            <a:endParaRPr lang="en-US" sz="2400" dirty="0" smtClean="0">
              <a:solidFill>
                <a:srgbClr val="282828"/>
              </a:solidFill>
            </a:endParaRPr>
          </a:p>
          <a:p>
            <a:pPr marL="342900" indent="-342900">
              <a:lnSpc>
                <a:spcPct val="80000"/>
              </a:lnSpc>
              <a:spcBef>
                <a:spcPct val="50000"/>
              </a:spcBef>
              <a:buFont typeface="Arial"/>
              <a:buChar char="•"/>
            </a:pPr>
            <a:r>
              <a:rPr lang="en-US" sz="2400" dirty="0" smtClean="0">
                <a:solidFill>
                  <a:srgbClr val="282828"/>
                </a:solidFill>
              </a:rPr>
              <a:t>Bo </a:t>
            </a:r>
            <a:r>
              <a:rPr lang="en-US" sz="2400" dirty="0" err="1" smtClean="0">
                <a:solidFill>
                  <a:srgbClr val="282828"/>
                </a:solidFill>
              </a:rPr>
              <a:t>Jayatilaka</a:t>
            </a:r>
            <a:r>
              <a:rPr lang="en-US" sz="2400" dirty="0" smtClean="0">
                <a:solidFill>
                  <a:srgbClr val="282828"/>
                </a:solidFill>
              </a:rPr>
              <a:t> </a:t>
            </a:r>
          </a:p>
          <a:p>
            <a:pPr marL="342900" indent="-342900">
              <a:lnSpc>
                <a:spcPct val="80000"/>
              </a:lnSpc>
              <a:spcBef>
                <a:spcPct val="50000"/>
              </a:spcBef>
              <a:buFont typeface="Arial"/>
              <a:buChar char="•"/>
            </a:pPr>
            <a:r>
              <a:rPr lang="en-US" sz="2400" dirty="0" smtClean="0">
                <a:solidFill>
                  <a:srgbClr val="282828"/>
                </a:solidFill>
              </a:rPr>
              <a:t>Cristina Mantilla</a:t>
            </a:r>
          </a:p>
          <a:p>
            <a:pPr marL="0" indent="0">
              <a:lnSpc>
                <a:spcPct val="80000"/>
              </a:lnSpc>
              <a:spcBef>
                <a:spcPct val="50000"/>
              </a:spcBef>
              <a:buNone/>
            </a:pPr>
            <a:r>
              <a:rPr lang="en-US" sz="2400" dirty="0" smtClean="0">
                <a:solidFill>
                  <a:srgbClr val="282828"/>
                </a:solidFill>
              </a:rPr>
              <a:t>Princeton University</a:t>
            </a:r>
          </a:p>
          <a:p>
            <a:pPr marL="342900" indent="-342900">
              <a:lnSpc>
                <a:spcPct val="80000"/>
              </a:lnSpc>
              <a:spcBef>
                <a:spcPct val="50000"/>
              </a:spcBef>
              <a:buFont typeface="Arial"/>
              <a:buChar char="•"/>
            </a:pPr>
            <a:r>
              <a:rPr lang="en-US" sz="2400" dirty="0" smtClean="0">
                <a:solidFill>
                  <a:srgbClr val="282828"/>
                </a:solidFill>
              </a:rPr>
              <a:t>Jim </a:t>
            </a:r>
            <a:r>
              <a:rPr lang="en-US" sz="2400" dirty="0" err="1" smtClean="0">
                <a:solidFill>
                  <a:srgbClr val="282828"/>
                </a:solidFill>
              </a:rPr>
              <a:t>Pivarski</a:t>
            </a:r>
            <a:endParaRPr lang="en-US" sz="2400" dirty="0" smtClean="0">
              <a:solidFill>
                <a:srgbClr val="282828"/>
              </a:solidFill>
            </a:endParaRPr>
          </a:p>
          <a:p>
            <a:pPr marL="342900" indent="-342900">
              <a:lnSpc>
                <a:spcPct val="80000"/>
              </a:lnSpc>
              <a:spcBef>
                <a:spcPct val="50000"/>
              </a:spcBef>
              <a:buFont typeface="Arial"/>
              <a:buChar char="•"/>
            </a:pPr>
            <a:r>
              <a:rPr lang="en-US" sz="2400" dirty="0" smtClean="0">
                <a:solidFill>
                  <a:srgbClr val="282828"/>
                </a:solidFill>
              </a:rPr>
              <a:t>Alexey </a:t>
            </a:r>
            <a:r>
              <a:rPr lang="en-US" sz="2400" dirty="0" err="1" smtClean="0">
                <a:solidFill>
                  <a:srgbClr val="282828"/>
                </a:solidFill>
              </a:rPr>
              <a:t>Svyatkovskiy</a:t>
            </a:r>
            <a:endParaRPr lang="en-US" sz="2400" dirty="0">
              <a:solidFill>
                <a:srgbClr val="282828"/>
              </a:solidFill>
            </a:endParaRPr>
          </a:p>
        </p:txBody>
      </p:sp>
    </p:spTree>
    <p:extLst>
      <p:ext uri="{BB962C8B-B14F-4D97-AF65-F5344CB8AC3E}">
        <p14:creationId xmlns:p14="http://schemas.microsoft.com/office/powerpoint/2010/main" val="33732044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References</a:t>
            </a:r>
            <a:endParaRPr lang="en-US" sz="2800" dirty="0"/>
          </a:p>
        </p:txBody>
      </p:sp>
      <p:sp>
        <p:nvSpPr>
          <p:cNvPr id="3" name="Text Placeholder 2"/>
          <p:cNvSpPr>
            <a:spLocks noGrp="1"/>
          </p:cNvSpPr>
          <p:nvPr>
            <p:ph type="body" sz="quarter" idx="13"/>
          </p:nvPr>
        </p:nvSpPr>
        <p:spPr/>
        <p:txBody>
          <a:bodyPr/>
          <a:lstStyle/>
          <a:p>
            <a:pPr marL="514350" indent="-514350">
              <a:buFont typeface="+mj-lt"/>
              <a:buAutoNum type="arabicPeriod"/>
            </a:pPr>
            <a:r>
              <a:rPr lang="en-US" smtClean="0"/>
              <a:t>LHC </a:t>
            </a:r>
            <a:r>
              <a:rPr lang="en-US" smtClean="0">
                <a:hlinkClick r:id="rId2"/>
              </a:rPr>
              <a:t>http://home.cern/topics/large-hadron-collider</a:t>
            </a:r>
            <a:r>
              <a:rPr lang="en-US" smtClean="0"/>
              <a:t> </a:t>
            </a:r>
          </a:p>
          <a:p>
            <a:pPr marL="514350" indent="-514350">
              <a:buFont typeface="+mj-lt"/>
              <a:buAutoNum type="arabicPeriod"/>
            </a:pPr>
            <a:r>
              <a:rPr lang="en-US" smtClean="0"/>
              <a:t>CMS </a:t>
            </a:r>
            <a:r>
              <a:rPr lang="en-US" smtClean="0">
                <a:hlinkClick r:id="rId3"/>
              </a:rPr>
              <a:t>http://cms.web.cern.ch</a:t>
            </a:r>
            <a:endParaRPr lang="en-US" smtClean="0"/>
          </a:p>
          <a:p>
            <a:pPr marL="514350" indent="-514350">
              <a:buFont typeface="+mj-lt"/>
              <a:buAutoNum type="arabicPeriod"/>
            </a:pPr>
            <a:r>
              <a:rPr lang="en-US" smtClean="0"/>
              <a:t>HDF5 </a:t>
            </a:r>
            <a:r>
              <a:rPr lang="en-US" smtClean="0">
                <a:hlinkClick r:id="rId4"/>
              </a:rPr>
              <a:t>https://www.hdfgroup.org</a:t>
            </a:r>
            <a:r>
              <a:rPr lang="en-US" smtClean="0"/>
              <a:t>  </a:t>
            </a:r>
          </a:p>
          <a:p>
            <a:pPr marL="514350" indent="-514350">
              <a:buFont typeface="+mj-lt"/>
              <a:buAutoNum type="arabicPeriod"/>
            </a:pPr>
            <a:r>
              <a:rPr lang="en-US" smtClean="0"/>
              <a:t>Spark at NERSC </a:t>
            </a:r>
            <a:r>
              <a:rPr lang="en-US" smtClean="0">
                <a:hlinkClick r:id="rId5"/>
              </a:rPr>
              <a:t>http://www.nersc.gov/users/data-analytics/data-analytics/spark-distributed-analytic-framework/</a:t>
            </a:r>
            <a:r>
              <a:rPr lang="en-US" smtClean="0"/>
              <a:t> </a:t>
            </a:r>
          </a:p>
          <a:p>
            <a:pPr marL="457200" indent="-457200">
              <a:buFont typeface="+mj-lt"/>
              <a:buAutoNum type="arabicPeriod"/>
            </a:pPr>
            <a:endParaRPr lang="en-US" smtClean="0"/>
          </a:p>
          <a:p>
            <a:pPr marL="514350" indent="-514350">
              <a:buFont typeface="+mj-lt"/>
              <a:buAutoNum type="arabicPeriod"/>
            </a:pPr>
            <a:endParaRPr lang="en-US" dirty="0"/>
          </a:p>
        </p:txBody>
      </p:sp>
    </p:spTree>
    <p:extLst>
      <p:ext uri="{BB962C8B-B14F-4D97-AF65-F5344CB8AC3E}">
        <p14:creationId xmlns:p14="http://schemas.microsoft.com/office/powerpoint/2010/main" val="13615812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hart Placeholder 7" descr="Rotationcurve_3.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0219" b="-10219"/>
          <a:stretch>
            <a:fillRect/>
          </a:stretch>
        </p:blipFill>
        <p:spPr>
          <a:xfrm>
            <a:off x="222250" y="611541"/>
            <a:ext cx="8675688" cy="5802313"/>
          </a:xfrm>
        </p:spPr>
      </p:pic>
      <p:sp>
        <p:nvSpPr>
          <p:cNvPr id="2" name="Title 1"/>
          <p:cNvSpPr>
            <a:spLocks noGrp="1"/>
          </p:cNvSpPr>
          <p:nvPr>
            <p:ph type="title" idx="4294967295"/>
          </p:nvPr>
        </p:nvSpPr>
        <p:spPr>
          <a:xfrm>
            <a:off x="222250" y="232742"/>
            <a:ext cx="8229600" cy="649287"/>
          </a:xfrm>
          <a:prstGeom prst="rect">
            <a:avLst/>
          </a:prstGeom>
        </p:spPr>
        <p:txBody>
          <a:bodyPr>
            <a:normAutofit/>
          </a:bodyPr>
          <a:lstStyle/>
          <a:p>
            <a:r>
              <a:rPr lang="en-US" sz="2800" dirty="0" smtClean="0"/>
              <a:t>Physics use case: Search for Dark Matter </a:t>
            </a:r>
            <a:endParaRPr lang="en-US" sz="2800" dirty="0"/>
          </a:p>
        </p:txBody>
      </p:sp>
    </p:spTree>
    <p:extLst>
      <p:ext uri="{BB962C8B-B14F-4D97-AF65-F5344CB8AC3E}">
        <p14:creationId xmlns:p14="http://schemas.microsoft.com/office/powerpoint/2010/main" val="1005683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LHC (Large Hadron Collider) at CERN	</a:t>
            </a:r>
            <a:endParaRPr lang="en-US" sz="2800" dirty="0"/>
          </a:p>
        </p:txBody>
      </p:sp>
      <p:pic>
        <p:nvPicPr>
          <p:cNvPr id="6" name="Picture 5"/>
          <p:cNvPicPr>
            <a:picLocks noChangeAspect="1"/>
          </p:cNvPicPr>
          <p:nvPr/>
        </p:nvPicPr>
        <p:blipFill>
          <a:blip r:embed="rId3"/>
          <a:stretch>
            <a:fillRect/>
          </a:stretch>
        </p:blipFill>
        <p:spPr>
          <a:xfrm>
            <a:off x="941676" y="879954"/>
            <a:ext cx="6939953" cy="4643734"/>
          </a:xfrm>
          <a:prstGeom prst="rect">
            <a:avLst/>
          </a:prstGeom>
        </p:spPr>
      </p:pic>
    </p:spTree>
    <p:extLst>
      <p:ext uri="{BB962C8B-B14F-4D97-AF65-F5344CB8AC3E}">
        <p14:creationId xmlns:p14="http://schemas.microsoft.com/office/powerpoint/2010/main" val="29838497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CMS (Compact </a:t>
            </a:r>
            <a:r>
              <a:rPr lang="en-US" sz="2800" dirty="0" err="1" smtClean="0"/>
              <a:t>Muon</a:t>
            </a:r>
            <a:r>
              <a:rPr lang="en-US" sz="2800" dirty="0" smtClean="0"/>
              <a:t> Solenoid) detector at LHC </a:t>
            </a:r>
            <a:endParaRPr lang="en-US" sz="2800" dirty="0"/>
          </a:p>
        </p:txBody>
      </p:sp>
      <p:pic>
        <p:nvPicPr>
          <p:cNvPr id="4" name="Picture Placeholder 3" descr="cms_120918_03.png"/>
          <p:cNvPicPr>
            <a:picLocks noGrp="1" noChangeAspect="1"/>
          </p:cNvPicPr>
          <p:nvPr>
            <p:ph type="chart" sz="quarter" idx="11"/>
          </p:nvPr>
        </p:nvPicPr>
        <p:blipFill>
          <a:blip r:embed="rId3">
            <a:extLst>
              <a:ext uri="{28A0092B-C50C-407E-A947-70E740481C1C}">
                <a14:useLocalDpi xmlns:a14="http://schemas.microsoft.com/office/drawing/2010/main" val="0"/>
              </a:ext>
            </a:extLst>
          </a:blip>
          <a:srcRect l="-25038" r="-25038"/>
          <a:stretch>
            <a:fillRect/>
          </a:stretch>
        </p:blipFill>
        <p:spPr>
          <a:xfrm>
            <a:off x="-1062312" y="924674"/>
            <a:ext cx="11013931" cy="5184026"/>
          </a:xfrm>
        </p:spPr>
      </p:pic>
    </p:spTree>
    <p:extLst>
      <p:ext uri="{BB962C8B-B14F-4D97-AF65-F5344CB8AC3E}">
        <p14:creationId xmlns:p14="http://schemas.microsoft.com/office/powerpoint/2010/main" val="35826769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smtClean="0"/>
              <a:t>Particle collision example</a:t>
            </a:r>
            <a:endParaRPr lang="en-US" sz="2800" dirty="0"/>
          </a:p>
        </p:txBody>
      </p:sp>
      <p:pic>
        <p:nvPicPr>
          <p:cNvPr id="3" name="Chart Placeholder 2" descr="VBF2e2mu_v10.png"/>
          <p:cNvPicPr>
            <a:picLocks noGrp="1" noChangeAspect="1"/>
          </p:cNvPicPr>
          <p:nvPr>
            <p:ph type="chart" sz="quarter" idx="11"/>
          </p:nvPr>
        </p:nvPicPr>
        <p:blipFill>
          <a:blip r:embed="rId3">
            <a:extLst>
              <a:ext uri="{28A0092B-C50C-407E-A947-70E740481C1C}">
                <a14:useLocalDpi xmlns:a14="http://schemas.microsoft.com/office/drawing/2010/main" val="0"/>
              </a:ext>
            </a:extLst>
          </a:blip>
          <a:srcRect t="-12127" b="-12127"/>
          <a:stretch>
            <a:fillRect/>
          </a:stretch>
        </p:blipFill>
        <p:spPr>
          <a:xfrm>
            <a:off x="457200" y="854655"/>
            <a:ext cx="8229600" cy="5184775"/>
          </a:xfrm>
        </p:spPr>
      </p:pic>
    </p:spTree>
    <p:extLst>
      <p:ext uri="{BB962C8B-B14F-4D97-AF65-F5344CB8AC3E}">
        <p14:creationId xmlns:p14="http://schemas.microsoft.com/office/powerpoint/2010/main" val="40676191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Different Particles as they get detected …</a:t>
            </a:r>
            <a:endParaRPr lang="en-US" sz="2800" dirty="0"/>
          </a:p>
        </p:txBody>
      </p:sp>
      <p:pic>
        <p:nvPicPr>
          <p:cNvPr id="5" name="Chart Placeholder 4" descr="image005.gif"/>
          <p:cNvPicPr>
            <a:picLocks noGrp="1" noChangeAspect="1"/>
          </p:cNvPicPr>
          <p:nvPr>
            <p:ph type="chart" sz="quarter" idx="11"/>
          </p:nvPr>
        </p:nvPicPr>
        <p:blipFill>
          <a:blip r:embed="rId3">
            <a:extLst>
              <a:ext uri="{28A0092B-C50C-407E-A947-70E740481C1C}">
                <a14:useLocalDpi xmlns:a14="http://schemas.microsoft.com/office/drawing/2010/main" val="0"/>
              </a:ext>
            </a:extLst>
          </a:blip>
          <a:srcRect t="-11756" b="-11756"/>
          <a:stretch>
            <a:fillRect/>
          </a:stretch>
        </p:blipFill>
        <p:spPr>
          <a:xfrm>
            <a:off x="457200" y="935470"/>
            <a:ext cx="8229600" cy="5184775"/>
          </a:xfrm>
        </p:spPr>
      </p:pic>
    </p:spTree>
    <p:extLst>
      <p:ext uri="{BB962C8B-B14F-4D97-AF65-F5344CB8AC3E}">
        <p14:creationId xmlns:p14="http://schemas.microsoft.com/office/powerpoint/2010/main" val="42678767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Searching for new particles</a:t>
            </a:r>
            <a:endParaRPr lang="en-US" sz="2800" dirty="0"/>
          </a:p>
        </p:txBody>
      </p:sp>
      <p:pic>
        <p:nvPicPr>
          <p:cNvPr id="7" name="Chart Placeholder 6" descr="CMS-HIG-14-028_Figure_001-b.pdf"/>
          <p:cNvPicPr>
            <a:picLocks noGrp="1" noChangeAspect="1"/>
          </p:cNvPicPr>
          <p:nvPr>
            <p:ph type="chart" sz="quarter" idx="11"/>
          </p:nvPr>
        </p:nvPicPr>
        <p:blipFill rotWithShape="1">
          <a:blip r:embed="rId3">
            <a:extLst>
              <a:ext uri="{28A0092B-C50C-407E-A947-70E740481C1C}">
                <a14:useLocalDpi xmlns:a14="http://schemas.microsoft.com/office/drawing/2010/main" val="0"/>
              </a:ext>
            </a:extLst>
          </a:blip>
          <a:srcRect l="-8535" t="-3035" r="-13537" b="-4635"/>
          <a:stretch/>
        </p:blipFill>
        <p:spPr>
          <a:xfrm rot="5400000">
            <a:off x="1545420" y="547238"/>
            <a:ext cx="5742739" cy="6497612"/>
          </a:xfrm>
          <a:effectLst/>
        </p:spPr>
      </p:pic>
    </p:spTree>
    <p:extLst>
      <p:ext uri="{BB962C8B-B14F-4D97-AF65-F5344CB8AC3E}">
        <p14:creationId xmlns:p14="http://schemas.microsoft.com/office/powerpoint/2010/main" val="30666000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Current solution</a:t>
            </a:r>
            <a:endParaRPr lang="en-US" sz="2800" dirty="0"/>
          </a:p>
        </p:txBody>
      </p:sp>
      <p:sp>
        <p:nvSpPr>
          <p:cNvPr id="6" name="Text Placeholder 5"/>
          <p:cNvSpPr>
            <a:spLocks noGrp="1"/>
          </p:cNvSpPr>
          <p:nvPr>
            <p:ph type="body" sz="quarter" idx="10"/>
          </p:nvPr>
        </p:nvSpPr>
        <p:spPr>
          <a:xfrm>
            <a:off x="457199" y="946352"/>
            <a:ext cx="5900847" cy="4953000"/>
          </a:xfrm>
        </p:spPr>
        <p:txBody>
          <a:bodyPr>
            <a:normAutofit fontScale="92500" lnSpcReduction="10000"/>
          </a:bodyPr>
          <a:lstStyle/>
          <a:p>
            <a:pPr marL="0" lvl="2" indent="0">
              <a:spcBef>
                <a:spcPts val="0"/>
              </a:spcBef>
              <a:buNone/>
            </a:pPr>
            <a:r>
              <a:rPr lang="en-US" sz="2400" dirty="0" smtClean="0">
                <a:solidFill>
                  <a:schemeClr val="accent6">
                    <a:lumMod val="50000"/>
                  </a:schemeClr>
                </a:solidFill>
                <a:cs typeface="Arial"/>
              </a:rPr>
              <a:t>Data Organization:</a:t>
            </a:r>
          </a:p>
          <a:p>
            <a:pPr marL="285750" lvl="2" indent="-285750">
              <a:spcBef>
                <a:spcPts val="0"/>
              </a:spcBef>
              <a:buFont typeface="Wingdings" charset="2"/>
              <a:buChar char="Ø"/>
            </a:pPr>
            <a:r>
              <a:rPr lang="en-US" sz="2400" dirty="0" smtClean="0">
                <a:solidFill>
                  <a:schemeClr val="accent6">
                    <a:lumMod val="50000"/>
                  </a:schemeClr>
                </a:solidFill>
                <a:cs typeface="Arial"/>
              </a:rPr>
              <a:t>Data represented as </a:t>
            </a:r>
            <a:r>
              <a:rPr lang="en-US" sz="2400" dirty="0" smtClean="0">
                <a:solidFill>
                  <a:schemeClr val="accent6">
                    <a:lumMod val="50000"/>
                  </a:schemeClr>
                </a:solidFill>
              </a:rPr>
              <a:t>rows that describe physics objects (particles) and the event in which they were seen</a:t>
            </a:r>
          </a:p>
          <a:p>
            <a:pPr marL="285750" lvl="2" indent="-285750">
              <a:spcBef>
                <a:spcPts val="0"/>
              </a:spcBef>
              <a:buFont typeface="Wingdings" charset="2"/>
              <a:buChar char="Ø"/>
            </a:pPr>
            <a:r>
              <a:rPr lang="en-US" sz="2400" dirty="0" smtClean="0">
                <a:solidFill>
                  <a:schemeClr val="accent6">
                    <a:lumMod val="50000"/>
                  </a:schemeClr>
                </a:solidFill>
                <a:cs typeface="Arial"/>
              </a:rPr>
              <a:t>400kB/event and 5 x 10</a:t>
            </a:r>
            <a:r>
              <a:rPr lang="en-US" sz="2400" baseline="30000" dirty="0" smtClean="0">
                <a:solidFill>
                  <a:schemeClr val="accent6">
                    <a:lumMod val="50000"/>
                  </a:schemeClr>
                </a:solidFill>
                <a:cs typeface="Arial"/>
              </a:rPr>
              <a:t>8</a:t>
            </a:r>
            <a:r>
              <a:rPr lang="en-US" sz="2400" dirty="0" smtClean="0">
                <a:solidFill>
                  <a:schemeClr val="accent6">
                    <a:lumMod val="50000"/>
                  </a:schemeClr>
                </a:solidFill>
                <a:cs typeface="Arial"/>
              </a:rPr>
              <a:t> simulated events for backgrounds and signals </a:t>
            </a:r>
            <a:endParaRPr lang="en-US" sz="2400" dirty="0" smtClean="0">
              <a:solidFill>
                <a:schemeClr val="accent6">
                  <a:lumMod val="50000"/>
                </a:schemeClr>
              </a:solidFill>
            </a:endParaRPr>
          </a:p>
          <a:p>
            <a:pPr marL="0" lvl="2" indent="0">
              <a:spcBef>
                <a:spcPts val="0"/>
              </a:spcBef>
              <a:buNone/>
            </a:pPr>
            <a:r>
              <a:rPr lang="en-US" sz="2400" dirty="0" smtClean="0">
                <a:solidFill>
                  <a:schemeClr val="accent6">
                    <a:lumMod val="50000"/>
                  </a:schemeClr>
                </a:solidFill>
                <a:cs typeface="Arial"/>
              </a:rPr>
              <a:t>Data Processing: </a:t>
            </a:r>
          </a:p>
          <a:p>
            <a:pPr marL="285750" lvl="2" indent="-285750">
              <a:spcBef>
                <a:spcPts val="0"/>
              </a:spcBef>
              <a:buFont typeface="Wingdings" charset="2"/>
              <a:buChar char="Ø"/>
            </a:pPr>
            <a:r>
              <a:rPr lang="en-US" sz="2400" dirty="0" smtClean="0">
                <a:solidFill>
                  <a:schemeClr val="accent6">
                    <a:lumMod val="50000"/>
                  </a:schemeClr>
                </a:solidFill>
                <a:cs typeface="Arial"/>
              </a:rPr>
              <a:t>Event-based processing, sequential file-based solution</a:t>
            </a:r>
          </a:p>
          <a:p>
            <a:pPr marL="285750" lvl="2" indent="-285750">
              <a:spcBef>
                <a:spcPts val="0"/>
              </a:spcBef>
              <a:buFont typeface="Wingdings" charset="2"/>
              <a:buChar char="Ø"/>
            </a:pPr>
            <a:r>
              <a:rPr lang="en-US" sz="2400" dirty="0" smtClean="0">
                <a:solidFill>
                  <a:schemeClr val="accent6">
                    <a:lumMod val="50000"/>
                  </a:schemeClr>
                </a:solidFill>
                <a:cs typeface="Arial"/>
              </a:rPr>
              <a:t>Batch processing on distributed computing farms</a:t>
            </a:r>
          </a:p>
          <a:p>
            <a:pPr marL="285750" lvl="2" indent="-285750">
              <a:spcBef>
                <a:spcPts val="0"/>
              </a:spcBef>
              <a:buFont typeface="Wingdings" charset="2"/>
              <a:buChar char="Ø"/>
            </a:pPr>
            <a:r>
              <a:rPr lang="en-US" sz="2400" dirty="0" smtClean="0">
                <a:solidFill>
                  <a:schemeClr val="accent6">
                    <a:lumMod val="50000"/>
                  </a:schemeClr>
                </a:solidFill>
                <a:cs typeface="Arial"/>
              </a:rPr>
              <a:t>28,000 CPU hours to generate 2 TB tabular data, ~1 day of processing to generate GBs of analysis ready tabular data, 5 – 30 minutes to run end-user analysis</a:t>
            </a:r>
          </a:p>
          <a:p>
            <a:pPr marL="0" lvl="2" indent="0">
              <a:spcBef>
                <a:spcPts val="0"/>
              </a:spcBef>
              <a:buNone/>
            </a:pPr>
            <a:endParaRPr lang="en-US" sz="2400" dirty="0" smtClean="0">
              <a:solidFill>
                <a:schemeClr val="accent6">
                  <a:lumMod val="50000"/>
                </a:schemeClr>
              </a:solidFill>
              <a:cs typeface="Arial"/>
            </a:endParaRPr>
          </a:p>
          <a:p>
            <a:pPr marL="0" lvl="2" indent="0">
              <a:spcBef>
                <a:spcPts val="0"/>
              </a:spcBef>
              <a:buNone/>
            </a:pPr>
            <a:endParaRPr lang="en-US" sz="2400" dirty="0" smtClean="0">
              <a:solidFill>
                <a:schemeClr val="accent6">
                  <a:lumMod val="50000"/>
                </a:schemeClr>
              </a:solidFill>
              <a:cs typeface="Arial"/>
            </a:endParaRPr>
          </a:p>
          <a:p>
            <a:pPr marL="285750" indent="-285750">
              <a:spcBef>
                <a:spcPts val="0"/>
              </a:spcBef>
              <a:buFont typeface="Wingdings" charset="2"/>
              <a:buChar char="Ø"/>
            </a:pPr>
            <a:endParaRPr lang="en-US" dirty="0">
              <a:solidFill>
                <a:schemeClr val="accent6">
                  <a:lumMod val="50000"/>
                </a:schemeClr>
              </a:solidFill>
            </a:endParaRPr>
          </a:p>
        </p:txBody>
      </p:sp>
      <p:sp>
        <p:nvSpPr>
          <p:cNvPr id="9" name="Left Brace 8"/>
          <p:cNvSpPr/>
          <p:nvPr/>
        </p:nvSpPr>
        <p:spPr>
          <a:xfrm>
            <a:off x="6358047" y="2112147"/>
            <a:ext cx="295373" cy="3396816"/>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6653420" y="1360826"/>
            <a:ext cx="2281139" cy="4012054"/>
          </a:xfrm>
          <a:prstGeom prst="rect">
            <a:avLst/>
          </a:prstGeom>
        </p:spPr>
      </p:pic>
    </p:spTree>
    <p:extLst>
      <p:ext uri="{BB962C8B-B14F-4D97-AF65-F5344CB8AC3E}">
        <p14:creationId xmlns:p14="http://schemas.microsoft.com/office/powerpoint/2010/main" val="20414673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ermilab_PowerPoint_Template_090915">
  <a:themeElements>
    <a:clrScheme name="Fermilab 1">
      <a:dk1>
        <a:srgbClr val="003087"/>
      </a:dk1>
      <a:lt1>
        <a:srgbClr val="FFFFFF"/>
      </a:lt1>
      <a:dk2>
        <a:srgbClr val="003087"/>
      </a:dk2>
      <a:lt2>
        <a:srgbClr val="FFFFFF"/>
      </a:lt2>
      <a:accent1>
        <a:srgbClr val="99D6EA"/>
      </a:accent1>
      <a:accent2>
        <a:srgbClr val="DB720C"/>
      </a:accent2>
      <a:accent3>
        <a:srgbClr val="519A24"/>
      </a:accent3>
      <a:accent4>
        <a:srgbClr val="AF272F"/>
      </a:accent4>
      <a:accent5>
        <a:srgbClr val="00B5E2"/>
      </a:accent5>
      <a:accent6>
        <a:srgbClr val="5050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Fermilab_PowerPoint_Template_090915.potx</Template>
  <TotalTime>5293</TotalTime>
  <Words>2058</Words>
  <Application>Microsoft Macintosh PowerPoint</Application>
  <PresentationFormat>On-screen Show (4:3)</PresentationFormat>
  <Paragraphs>232</Paragraphs>
  <Slides>26</Slides>
  <Notes>14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Fermilab_PowerPoint_Template_090915</vt:lpstr>
      <vt:lpstr>PowerPoint Presentation</vt:lpstr>
      <vt:lpstr>Goal </vt:lpstr>
      <vt:lpstr>Physics use case: Search for Dark Matter </vt:lpstr>
      <vt:lpstr>LHC (Large Hadron Collider) at CERN </vt:lpstr>
      <vt:lpstr>CMS (Compact Muon Solenoid) detector at LHC </vt:lpstr>
      <vt:lpstr>Particle collision example</vt:lpstr>
      <vt:lpstr>Different Particles as they get detected …</vt:lpstr>
      <vt:lpstr>Searching for new particles</vt:lpstr>
      <vt:lpstr>Current solution</vt:lpstr>
      <vt:lpstr>Why Spark may be an attractive option </vt:lpstr>
      <vt:lpstr>Our approach</vt:lpstr>
      <vt:lpstr>Strategies to convert data</vt:lpstr>
      <vt:lpstr>Custom HDF5 reader in action</vt:lpstr>
      <vt:lpstr>Encoding problem in Spark</vt:lpstr>
      <vt:lpstr>DataFrames Organization</vt:lpstr>
      <vt:lpstr>Flow of operations and data in Spark</vt:lpstr>
      <vt:lpstr>Sequence of Spark transformations and actions</vt:lpstr>
      <vt:lpstr>Examples we implemented </vt:lpstr>
      <vt:lpstr>Test setup</vt:lpstr>
      <vt:lpstr>Test Results observations</vt:lpstr>
      <vt:lpstr>Strong Scaling</vt:lpstr>
      <vt:lpstr>Lessons Learned /Experience</vt:lpstr>
      <vt:lpstr>Contributions </vt:lpstr>
      <vt:lpstr>Future work</vt:lpstr>
      <vt:lpstr>Collaborators </vt:lpstr>
      <vt:lpstr>References</vt:lpstr>
    </vt:vector>
  </TitlesOfParts>
  <Company>Sandbox Studio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Sandbox Studio</dc:creator>
  <cp:lastModifiedBy>Saba Sehrish</cp:lastModifiedBy>
  <cp:revision>271</cp:revision>
  <cp:lastPrinted>2014-01-20T19:40:21Z</cp:lastPrinted>
  <dcterms:created xsi:type="dcterms:W3CDTF">2014-01-03T20:18:13Z</dcterms:created>
  <dcterms:modified xsi:type="dcterms:W3CDTF">2016-11-10T16:43:57Z</dcterms:modified>
</cp:coreProperties>
</file>